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87"/>
  </p:notesMasterIdLst>
  <p:sldIdLst>
    <p:sldId id="296" r:id="rId3"/>
    <p:sldId id="322" r:id="rId4"/>
    <p:sldId id="304" r:id="rId5"/>
    <p:sldId id="305" r:id="rId6"/>
    <p:sldId id="303" r:id="rId7"/>
    <p:sldId id="337" r:id="rId8"/>
    <p:sldId id="309" r:id="rId9"/>
    <p:sldId id="267" r:id="rId10"/>
    <p:sldId id="308" r:id="rId11"/>
    <p:sldId id="307" r:id="rId12"/>
    <p:sldId id="328" r:id="rId13"/>
    <p:sldId id="275" r:id="rId14"/>
    <p:sldId id="332" r:id="rId15"/>
    <p:sldId id="284" r:id="rId16"/>
    <p:sldId id="257" r:id="rId17"/>
    <p:sldId id="302" r:id="rId18"/>
    <p:sldId id="269" r:id="rId19"/>
    <p:sldId id="258" r:id="rId20"/>
    <p:sldId id="330" r:id="rId21"/>
    <p:sldId id="299" r:id="rId22"/>
    <p:sldId id="277" r:id="rId23"/>
    <p:sldId id="290" r:id="rId24"/>
    <p:sldId id="301" r:id="rId25"/>
    <p:sldId id="278" r:id="rId26"/>
    <p:sldId id="310" r:id="rId27"/>
    <p:sldId id="291" r:id="rId28"/>
    <p:sldId id="268" r:id="rId29"/>
    <p:sldId id="265" r:id="rId30"/>
    <p:sldId id="306" r:id="rId31"/>
    <p:sldId id="271" r:id="rId32"/>
    <p:sldId id="259" r:id="rId33"/>
    <p:sldId id="270" r:id="rId34"/>
    <p:sldId id="331" r:id="rId35"/>
    <p:sldId id="292" r:id="rId36"/>
    <p:sldId id="281" r:id="rId37"/>
    <p:sldId id="333" r:id="rId38"/>
    <p:sldId id="274" r:id="rId39"/>
    <p:sldId id="273" r:id="rId40"/>
    <p:sldId id="339" r:id="rId41"/>
    <p:sldId id="338" r:id="rId42"/>
    <p:sldId id="340" r:id="rId43"/>
    <p:sldId id="298" r:id="rId44"/>
    <p:sldId id="279" r:id="rId45"/>
    <p:sldId id="280" r:id="rId46"/>
    <p:sldId id="294" r:id="rId47"/>
    <p:sldId id="314" r:id="rId48"/>
    <p:sldId id="313" r:id="rId49"/>
    <p:sldId id="311" r:id="rId50"/>
    <p:sldId id="293" r:id="rId51"/>
    <p:sldId id="256" r:id="rId52"/>
    <p:sldId id="350" r:id="rId53"/>
    <p:sldId id="351" r:id="rId54"/>
    <p:sldId id="272" r:id="rId55"/>
    <p:sldId id="282" r:id="rId56"/>
    <p:sldId id="347" r:id="rId57"/>
    <p:sldId id="348" r:id="rId58"/>
    <p:sldId id="349" r:id="rId59"/>
    <p:sldId id="312" r:id="rId60"/>
    <p:sldId id="264" r:id="rId61"/>
    <p:sldId id="352" r:id="rId62"/>
    <p:sldId id="266" r:id="rId63"/>
    <p:sldId id="260" r:id="rId64"/>
    <p:sldId id="261" r:id="rId65"/>
    <p:sldId id="262" r:id="rId66"/>
    <p:sldId id="346" r:id="rId67"/>
    <p:sldId id="263" r:id="rId68"/>
    <p:sldId id="295" r:id="rId69"/>
    <p:sldId id="316" r:id="rId70"/>
    <p:sldId id="323" r:id="rId71"/>
    <p:sldId id="286" r:id="rId72"/>
    <p:sldId id="336" r:id="rId73"/>
    <p:sldId id="342" r:id="rId74"/>
    <p:sldId id="343" r:id="rId75"/>
    <p:sldId id="341" r:id="rId76"/>
    <p:sldId id="318" r:id="rId77"/>
    <p:sldId id="321" r:id="rId78"/>
    <p:sldId id="320" r:id="rId79"/>
    <p:sldId id="319" r:id="rId80"/>
    <p:sldId id="324" r:id="rId81"/>
    <p:sldId id="344" r:id="rId82"/>
    <p:sldId id="285" r:id="rId83"/>
    <p:sldId id="327" r:id="rId84"/>
    <p:sldId id="325" r:id="rId85"/>
    <p:sldId id="317"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3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7E4673-FC97-49E0-92B7-3D1D082991B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76CC424-DB56-4450-9485-B0D509462B9F}">
      <dgm:prSet phldrT="[Text]"/>
      <dgm:spPr/>
      <dgm:t>
        <a:bodyPr/>
        <a:lstStyle/>
        <a:p>
          <a:r>
            <a:rPr lang="en-US" dirty="0" smtClean="0"/>
            <a:t>Amitraz</a:t>
          </a:r>
          <a:endParaRPr lang="en-US" dirty="0"/>
        </a:p>
      </dgm:t>
    </dgm:pt>
    <dgm:pt modelId="{7AD5A0BE-471C-43B1-850A-84E7CBEB8D6A}" type="parTrans" cxnId="{92E42C8F-39F4-4C41-9110-9A15F80D03E3}">
      <dgm:prSet/>
      <dgm:spPr/>
      <dgm:t>
        <a:bodyPr/>
        <a:lstStyle/>
        <a:p>
          <a:endParaRPr lang="en-US"/>
        </a:p>
      </dgm:t>
    </dgm:pt>
    <dgm:pt modelId="{835F46CF-2452-4DEE-8633-02B14126F28B}" type="sibTrans" cxnId="{92E42C8F-39F4-4C41-9110-9A15F80D03E3}">
      <dgm:prSet/>
      <dgm:spPr>
        <a:solidFill>
          <a:schemeClr val="tx1"/>
        </a:solidFill>
      </dgm:spPr>
      <dgm:t>
        <a:bodyPr/>
        <a:lstStyle/>
        <a:p>
          <a:endParaRPr lang="en-US"/>
        </a:p>
      </dgm:t>
    </dgm:pt>
    <dgm:pt modelId="{40625FB8-7EDD-405E-BB45-833B0C6EEF0B}">
      <dgm:prSet phldrT="[Text]"/>
      <dgm:spPr/>
      <dgm:t>
        <a:bodyPr/>
        <a:lstStyle/>
        <a:p>
          <a:r>
            <a:rPr lang="en-US" dirty="0" smtClean="0"/>
            <a:t>Thymol</a:t>
          </a:r>
          <a:endParaRPr lang="en-US" dirty="0"/>
        </a:p>
      </dgm:t>
    </dgm:pt>
    <dgm:pt modelId="{ADC00552-A3F3-4AC0-9357-B8FA6EB68B6B}" type="parTrans" cxnId="{C1C33EC1-EBC0-4B03-8792-1F3FCE4499ED}">
      <dgm:prSet/>
      <dgm:spPr/>
      <dgm:t>
        <a:bodyPr/>
        <a:lstStyle/>
        <a:p>
          <a:endParaRPr lang="en-US"/>
        </a:p>
      </dgm:t>
    </dgm:pt>
    <dgm:pt modelId="{227CB14C-7AA9-4D5C-9DEE-296B90AF2BF7}" type="sibTrans" cxnId="{C1C33EC1-EBC0-4B03-8792-1F3FCE4499ED}">
      <dgm:prSet/>
      <dgm:spPr>
        <a:solidFill>
          <a:schemeClr val="tx1"/>
        </a:solidFill>
      </dgm:spPr>
      <dgm:t>
        <a:bodyPr/>
        <a:lstStyle/>
        <a:p>
          <a:endParaRPr lang="en-US"/>
        </a:p>
      </dgm:t>
    </dgm:pt>
    <dgm:pt modelId="{D052F9F7-9D25-4522-9048-C2F97571B880}">
      <dgm:prSet phldrT="[Text]"/>
      <dgm:spPr/>
      <dgm:t>
        <a:bodyPr/>
        <a:lstStyle/>
        <a:p>
          <a:r>
            <a:rPr lang="en-US" dirty="0" smtClean="0"/>
            <a:t>Oxalic</a:t>
          </a:r>
          <a:endParaRPr lang="en-US" dirty="0"/>
        </a:p>
      </dgm:t>
    </dgm:pt>
    <dgm:pt modelId="{58EB389D-B839-48D6-BE77-A12EEDF1386F}" type="parTrans" cxnId="{F9B35D9F-95DF-4395-A2DE-DD3180E8A1DE}">
      <dgm:prSet/>
      <dgm:spPr/>
      <dgm:t>
        <a:bodyPr/>
        <a:lstStyle/>
        <a:p>
          <a:endParaRPr lang="en-US"/>
        </a:p>
      </dgm:t>
    </dgm:pt>
    <dgm:pt modelId="{6C45F862-FE1A-4B18-BB2C-E33E3AEE0D4E}" type="sibTrans" cxnId="{F9B35D9F-95DF-4395-A2DE-DD3180E8A1DE}">
      <dgm:prSet/>
      <dgm:spPr>
        <a:solidFill>
          <a:schemeClr val="tx1"/>
        </a:solidFill>
      </dgm:spPr>
      <dgm:t>
        <a:bodyPr/>
        <a:lstStyle/>
        <a:p>
          <a:endParaRPr lang="en-US"/>
        </a:p>
      </dgm:t>
    </dgm:pt>
    <dgm:pt modelId="{6F12ADB4-8D99-48B3-9833-45F857B1AE2A}">
      <dgm:prSet phldrT="[Text]"/>
      <dgm:spPr/>
      <dgm:t>
        <a:bodyPr/>
        <a:lstStyle/>
        <a:p>
          <a:r>
            <a:rPr lang="en-US" dirty="0" smtClean="0"/>
            <a:t>Formic</a:t>
          </a:r>
          <a:endParaRPr lang="en-US" dirty="0"/>
        </a:p>
      </dgm:t>
    </dgm:pt>
    <dgm:pt modelId="{1F08B3F8-DA3E-4874-9771-2E312FF102D5}" type="parTrans" cxnId="{3E32DAAE-5A3C-4BF5-B0D8-40EFED5FE37E}">
      <dgm:prSet/>
      <dgm:spPr/>
      <dgm:t>
        <a:bodyPr/>
        <a:lstStyle/>
        <a:p>
          <a:endParaRPr lang="en-US"/>
        </a:p>
      </dgm:t>
    </dgm:pt>
    <dgm:pt modelId="{B0398E1C-8DDE-4613-9AC9-A360C3214773}" type="sibTrans" cxnId="{3E32DAAE-5A3C-4BF5-B0D8-40EFED5FE37E}">
      <dgm:prSet/>
      <dgm:spPr>
        <a:solidFill>
          <a:schemeClr val="tx1"/>
        </a:solidFill>
      </dgm:spPr>
      <dgm:t>
        <a:bodyPr/>
        <a:lstStyle/>
        <a:p>
          <a:endParaRPr lang="en-US"/>
        </a:p>
      </dgm:t>
    </dgm:pt>
    <dgm:pt modelId="{7A96124F-490D-409A-A679-E54564FDBBF9}" type="pres">
      <dgm:prSet presAssocID="{5A7E4673-FC97-49E0-92B7-3D1D082991BE}" presName="cycle" presStyleCnt="0">
        <dgm:presLayoutVars>
          <dgm:dir/>
          <dgm:resizeHandles val="exact"/>
        </dgm:presLayoutVars>
      </dgm:prSet>
      <dgm:spPr/>
      <dgm:t>
        <a:bodyPr/>
        <a:lstStyle/>
        <a:p>
          <a:endParaRPr lang="en-US"/>
        </a:p>
      </dgm:t>
    </dgm:pt>
    <dgm:pt modelId="{592D2427-6E7F-40C7-8327-510C800C495D}" type="pres">
      <dgm:prSet presAssocID="{E76CC424-DB56-4450-9485-B0D509462B9F}" presName="dummy" presStyleCnt="0"/>
      <dgm:spPr/>
    </dgm:pt>
    <dgm:pt modelId="{70903833-4F40-479B-A645-79CA2825BCE7}" type="pres">
      <dgm:prSet presAssocID="{E76CC424-DB56-4450-9485-B0D509462B9F}" presName="node" presStyleLbl="revTx" presStyleIdx="0" presStyleCnt="4" custScaleY="68497">
        <dgm:presLayoutVars>
          <dgm:bulletEnabled val="1"/>
        </dgm:presLayoutVars>
      </dgm:prSet>
      <dgm:spPr/>
      <dgm:t>
        <a:bodyPr/>
        <a:lstStyle/>
        <a:p>
          <a:endParaRPr lang="en-US"/>
        </a:p>
      </dgm:t>
    </dgm:pt>
    <dgm:pt modelId="{FB2F0500-B049-4E2A-A120-E34D0F4600C4}" type="pres">
      <dgm:prSet presAssocID="{835F46CF-2452-4DEE-8633-02B14126F28B}" presName="sibTrans" presStyleLbl="node1" presStyleIdx="0" presStyleCnt="4"/>
      <dgm:spPr/>
      <dgm:t>
        <a:bodyPr/>
        <a:lstStyle/>
        <a:p>
          <a:endParaRPr lang="en-US"/>
        </a:p>
      </dgm:t>
    </dgm:pt>
    <dgm:pt modelId="{80A97A8E-6F97-4648-9A2F-D90C9DA41565}" type="pres">
      <dgm:prSet presAssocID="{40625FB8-7EDD-405E-BB45-833B0C6EEF0B}" presName="dummy" presStyleCnt="0"/>
      <dgm:spPr/>
    </dgm:pt>
    <dgm:pt modelId="{ACC8A0D0-46EF-41C9-8B68-7D2093B7A724}" type="pres">
      <dgm:prSet presAssocID="{40625FB8-7EDD-405E-BB45-833B0C6EEF0B}" presName="node" presStyleLbl="revTx" presStyleIdx="1" presStyleCnt="4">
        <dgm:presLayoutVars>
          <dgm:bulletEnabled val="1"/>
        </dgm:presLayoutVars>
      </dgm:prSet>
      <dgm:spPr/>
      <dgm:t>
        <a:bodyPr/>
        <a:lstStyle/>
        <a:p>
          <a:endParaRPr lang="en-US"/>
        </a:p>
      </dgm:t>
    </dgm:pt>
    <dgm:pt modelId="{C4B6E742-9FA8-4299-9726-6A36129E1924}" type="pres">
      <dgm:prSet presAssocID="{227CB14C-7AA9-4D5C-9DEE-296B90AF2BF7}" presName="sibTrans" presStyleLbl="node1" presStyleIdx="1" presStyleCnt="4"/>
      <dgm:spPr/>
      <dgm:t>
        <a:bodyPr/>
        <a:lstStyle/>
        <a:p>
          <a:endParaRPr lang="en-US"/>
        </a:p>
      </dgm:t>
    </dgm:pt>
    <dgm:pt modelId="{11B95EEE-DF77-4DEB-9E0A-643EC9A8FCCA}" type="pres">
      <dgm:prSet presAssocID="{D052F9F7-9D25-4522-9048-C2F97571B880}" presName="dummy" presStyleCnt="0"/>
      <dgm:spPr/>
    </dgm:pt>
    <dgm:pt modelId="{43FBFD61-EEA2-471C-8A5B-F8B88917FEF6}" type="pres">
      <dgm:prSet presAssocID="{D052F9F7-9D25-4522-9048-C2F97571B880}" presName="node" presStyleLbl="revTx" presStyleIdx="2" presStyleCnt="4" custScaleX="115226">
        <dgm:presLayoutVars>
          <dgm:bulletEnabled val="1"/>
        </dgm:presLayoutVars>
      </dgm:prSet>
      <dgm:spPr/>
      <dgm:t>
        <a:bodyPr/>
        <a:lstStyle/>
        <a:p>
          <a:endParaRPr lang="en-US"/>
        </a:p>
      </dgm:t>
    </dgm:pt>
    <dgm:pt modelId="{C11E6A0F-F7F7-4DA8-B627-ED87417588F0}" type="pres">
      <dgm:prSet presAssocID="{6C45F862-FE1A-4B18-BB2C-E33E3AEE0D4E}" presName="sibTrans" presStyleLbl="node1" presStyleIdx="2" presStyleCnt="4"/>
      <dgm:spPr/>
      <dgm:t>
        <a:bodyPr/>
        <a:lstStyle/>
        <a:p>
          <a:endParaRPr lang="en-US"/>
        </a:p>
      </dgm:t>
    </dgm:pt>
    <dgm:pt modelId="{60FAF2E0-B7BD-4C46-98BF-B222D3F82C04}" type="pres">
      <dgm:prSet presAssocID="{6F12ADB4-8D99-48B3-9833-45F857B1AE2A}" presName="dummy" presStyleCnt="0"/>
      <dgm:spPr/>
    </dgm:pt>
    <dgm:pt modelId="{C7A61C82-EFC5-4272-B45D-D91D46E14DCB}" type="pres">
      <dgm:prSet presAssocID="{6F12ADB4-8D99-48B3-9833-45F857B1AE2A}" presName="node" presStyleLbl="revTx" presStyleIdx="3" presStyleCnt="4">
        <dgm:presLayoutVars>
          <dgm:bulletEnabled val="1"/>
        </dgm:presLayoutVars>
      </dgm:prSet>
      <dgm:spPr/>
      <dgm:t>
        <a:bodyPr/>
        <a:lstStyle/>
        <a:p>
          <a:endParaRPr lang="en-US"/>
        </a:p>
      </dgm:t>
    </dgm:pt>
    <dgm:pt modelId="{2C5DFFCD-7822-4FF2-8080-518BFF78CC07}" type="pres">
      <dgm:prSet presAssocID="{B0398E1C-8DDE-4613-9AC9-A360C3214773}" presName="sibTrans" presStyleLbl="node1" presStyleIdx="3" presStyleCnt="4"/>
      <dgm:spPr/>
      <dgm:t>
        <a:bodyPr/>
        <a:lstStyle/>
        <a:p>
          <a:endParaRPr lang="en-US"/>
        </a:p>
      </dgm:t>
    </dgm:pt>
  </dgm:ptLst>
  <dgm:cxnLst>
    <dgm:cxn modelId="{DE335DD2-4ED2-4174-97F2-D31D34359F5F}" type="presOf" srcId="{E76CC424-DB56-4450-9485-B0D509462B9F}" destId="{70903833-4F40-479B-A645-79CA2825BCE7}" srcOrd="0" destOrd="0" presId="urn:microsoft.com/office/officeart/2005/8/layout/cycle1"/>
    <dgm:cxn modelId="{3E32DAAE-5A3C-4BF5-B0D8-40EFED5FE37E}" srcId="{5A7E4673-FC97-49E0-92B7-3D1D082991BE}" destId="{6F12ADB4-8D99-48B3-9833-45F857B1AE2A}" srcOrd="3" destOrd="0" parTransId="{1F08B3F8-DA3E-4874-9771-2E312FF102D5}" sibTransId="{B0398E1C-8DDE-4613-9AC9-A360C3214773}"/>
    <dgm:cxn modelId="{72C8BCE7-F2B0-452A-9AC9-0D0F69397929}" type="presOf" srcId="{835F46CF-2452-4DEE-8633-02B14126F28B}" destId="{FB2F0500-B049-4E2A-A120-E34D0F4600C4}" srcOrd="0" destOrd="0" presId="urn:microsoft.com/office/officeart/2005/8/layout/cycle1"/>
    <dgm:cxn modelId="{CAFD420A-C6DE-4231-A958-4440F6B38838}" type="presOf" srcId="{6C45F862-FE1A-4B18-BB2C-E33E3AEE0D4E}" destId="{C11E6A0F-F7F7-4DA8-B627-ED87417588F0}" srcOrd="0" destOrd="0" presId="urn:microsoft.com/office/officeart/2005/8/layout/cycle1"/>
    <dgm:cxn modelId="{9276C5C4-BCDA-4757-B903-5995E0C36AB7}" type="presOf" srcId="{6F12ADB4-8D99-48B3-9833-45F857B1AE2A}" destId="{C7A61C82-EFC5-4272-B45D-D91D46E14DCB}" srcOrd="0" destOrd="0" presId="urn:microsoft.com/office/officeart/2005/8/layout/cycle1"/>
    <dgm:cxn modelId="{92E42C8F-39F4-4C41-9110-9A15F80D03E3}" srcId="{5A7E4673-FC97-49E0-92B7-3D1D082991BE}" destId="{E76CC424-DB56-4450-9485-B0D509462B9F}" srcOrd="0" destOrd="0" parTransId="{7AD5A0BE-471C-43B1-850A-84E7CBEB8D6A}" sibTransId="{835F46CF-2452-4DEE-8633-02B14126F28B}"/>
    <dgm:cxn modelId="{1EA5DFDA-F8B1-4CFE-9645-C98585D5B510}" type="presOf" srcId="{5A7E4673-FC97-49E0-92B7-3D1D082991BE}" destId="{7A96124F-490D-409A-A679-E54564FDBBF9}" srcOrd="0" destOrd="0" presId="urn:microsoft.com/office/officeart/2005/8/layout/cycle1"/>
    <dgm:cxn modelId="{AF40CEF4-C186-4240-96E2-40157A2A2928}" type="presOf" srcId="{D052F9F7-9D25-4522-9048-C2F97571B880}" destId="{43FBFD61-EEA2-471C-8A5B-F8B88917FEF6}" srcOrd="0" destOrd="0" presId="urn:microsoft.com/office/officeart/2005/8/layout/cycle1"/>
    <dgm:cxn modelId="{A7E2BD41-3E2F-44EE-9D6A-8EE66C6B35B5}" type="presOf" srcId="{227CB14C-7AA9-4D5C-9DEE-296B90AF2BF7}" destId="{C4B6E742-9FA8-4299-9726-6A36129E1924}" srcOrd="0" destOrd="0" presId="urn:microsoft.com/office/officeart/2005/8/layout/cycle1"/>
    <dgm:cxn modelId="{F9B35D9F-95DF-4395-A2DE-DD3180E8A1DE}" srcId="{5A7E4673-FC97-49E0-92B7-3D1D082991BE}" destId="{D052F9F7-9D25-4522-9048-C2F97571B880}" srcOrd="2" destOrd="0" parTransId="{58EB389D-B839-48D6-BE77-A12EEDF1386F}" sibTransId="{6C45F862-FE1A-4B18-BB2C-E33E3AEE0D4E}"/>
    <dgm:cxn modelId="{900D9A95-9305-4035-94D9-02A8024DAD1F}" type="presOf" srcId="{B0398E1C-8DDE-4613-9AC9-A360C3214773}" destId="{2C5DFFCD-7822-4FF2-8080-518BFF78CC07}" srcOrd="0" destOrd="0" presId="urn:microsoft.com/office/officeart/2005/8/layout/cycle1"/>
    <dgm:cxn modelId="{30A18DB7-B329-425D-A267-55D5783E444B}" type="presOf" srcId="{40625FB8-7EDD-405E-BB45-833B0C6EEF0B}" destId="{ACC8A0D0-46EF-41C9-8B68-7D2093B7A724}" srcOrd="0" destOrd="0" presId="urn:microsoft.com/office/officeart/2005/8/layout/cycle1"/>
    <dgm:cxn modelId="{C1C33EC1-EBC0-4B03-8792-1F3FCE4499ED}" srcId="{5A7E4673-FC97-49E0-92B7-3D1D082991BE}" destId="{40625FB8-7EDD-405E-BB45-833B0C6EEF0B}" srcOrd="1" destOrd="0" parTransId="{ADC00552-A3F3-4AC0-9357-B8FA6EB68B6B}" sibTransId="{227CB14C-7AA9-4D5C-9DEE-296B90AF2BF7}"/>
    <dgm:cxn modelId="{F7546444-5957-4F58-A63A-F0E9868A553B}" type="presParOf" srcId="{7A96124F-490D-409A-A679-E54564FDBBF9}" destId="{592D2427-6E7F-40C7-8327-510C800C495D}" srcOrd="0" destOrd="0" presId="urn:microsoft.com/office/officeart/2005/8/layout/cycle1"/>
    <dgm:cxn modelId="{007D40CF-861D-4815-B177-4FC4348FB2B3}" type="presParOf" srcId="{7A96124F-490D-409A-A679-E54564FDBBF9}" destId="{70903833-4F40-479B-A645-79CA2825BCE7}" srcOrd="1" destOrd="0" presId="urn:microsoft.com/office/officeart/2005/8/layout/cycle1"/>
    <dgm:cxn modelId="{14F66F86-0CD8-4768-B573-527C8F4DAC83}" type="presParOf" srcId="{7A96124F-490D-409A-A679-E54564FDBBF9}" destId="{FB2F0500-B049-4E2A-A120-E34D0F4600C4}" srcOrd="2" destOrd="0" presId="urn:microsoft.com/office/officeart/2005/8/layout/cycle1"/>
    <dgm:cxn modelId="{025F18E0-CDF4-4370-AF5E-89EFE39D13DA}" type="presParOf" srcId="{7A96124F-490D-409A-A679-E54564FDBBF9}" destId="{80A97A8E-6F97-4648-9A2F-D90C9DA41565}" srcOrd="3" destOrd="0" presId="urn:microsoft.com/office/officeart/2005/8/layout/cycle1"/>
    <dgm:cxn modelId="{6656263B-734D-4E21-BB0B-DD69B143BFC3}" type="presParOf" srcId="{7A96124F-490D-409A-A679-E54564FDBBF9}" destId="{ACC8A0D0-46EF-41C9-8B68-7D2093B7A724}" srcOrd="4" destOrd="0" presId="urn:microsoft.com/office/officeart/2005/8/layout/cycle1"/>
    <dgm:cxn modelId="{FE419307-A95C-48E3-9CEA-DD0D5E9E00BC}" type="presParOf" srcId="{7A96124F-490D-409A-A679-E54564FDBBF9}" destId="{C4B6E742-9FA8-4299-9726-6A36129E1924}" srcOrd="5" destOrd="0" presId="urn:microsoft.com/office/officeart/2005/8/layout/cycle1"/>
    <dgm:cxn modelId="{EEA96C80-FEC2-4A43-9E29-43CA649B3B84}" type="presParOf" srcId="{7A96124F-490D-409A-A679-E54564FDBBF9}" destId="{11B95EEE-DF77-4DEB-9E0A-643EC9A8FCCA}" srcOrd="6" destOrd="0" presId="urn:microsoft.com/office/officeart/2005/8/layout/cycle1"/>
    <dgm:cxn modelId="{19EC5DFF-91F0-41ED-A512-0D27E587163E}" type="presParOf" srcId="{7A96124F-490D-409A-A679-E54564FDBBF9}" destId="{43FBFD61-EEA2-471C-8A5B-F8B88917FEF6}" srcOrd="7" destOrd="0" presId="urn:microsoft.com/office/officeart/2005/8/layout/cycle1"/>
    <dgm:cxn modelId="{C09ECCC1-7B54-410A-9901-55A09709E471}" type="presParOf" srcId="{7A96124F-490D-409A-A679-E54564FDBBF9}" destId="{C11E6A0F-F7F7-4DA8-B627-ED87417588F0}" srcOrd="8" destOrd="0" presId="urn:microsoft.com/office/officeart/2005/8/layout/cycle1"/>
    <dgm:cxn modelId="{5C2DA6A8-3A13-45CC-A4B1-2AB43E3AF10D}" type="presParOf" srcId="{7A96124F-490D-409A-A679-E54564FDBBF9}" destId="{60FAF2E0-B7BD-4C46-98BF-B222D3F82C04}" srcOrd="9" destOrd="0" presId="urn:microsoft.com/office/officeart/2005/8/layout/cycle1"/>
    <dgm:cxn modelId="{A44C59B8-0027-4A85-BC92-3E859FD1BF6C}" type="presParOf" srcId="{7A96124F-490D-409A-A679-E54564FDBBF9}" destId="{C7A61C82-EFC5-4272-B45D-D91D46E14DCB}" srcOrd="10" destOrd="0" presId="urn:microsoft.com/office/officeart/2005/8/layout/cycle1"/>
    <dgm:cxn modelId="{CA48A2DC-0990-4395-9ECC-65CB449D5285}" type="presParOf" srcId="{7A96124F-490D-409A-A679-E54564FDBBF9}" destId="{2C5DFFCD-7822-4FF2-8080-518BFF78CC07}"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03833-4F40-479B-A645-79CA2825BCE7}">
      <dsp:nvSpPr>
        <dsp:cNvPr id="0" name=""/>
        <dsp:cNvSpPr/>
      </dsp:nvSpPr>
      <dsp:spPr>
        <a:xfrm>
          <a:off x="4672138" y="351260"/>
          <a:ext cx="1594829" cy="109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smtClean="0"/>
            <a:t>Amitraz</a:t>
          </a:r>
          <a:endParaRPr lang="en-US" sz="3700" kern="1200" dirty="0"/>
        </a:p>
      </dsp:txBody>
      <dsp:txXfrm>
        <a:off x="4672138" y="351260"/>
        <a:ext cx="1594829" cy="1092410"/>
      </dsp:txXfrm>
    </dsp:sp>
    <dsp:sp modelId="{FB2F0500-B049-4E2A-A120-E34D0F4600C4}">
      <dsp:nvSpPr>
        <dsp:cNvPr id="0" name=""/>
        <dsp:cNvSpPr/>
      </dsp:nvSpPr>
      <dsp:spPr>
        <a:xfrm>
          <a:off x="1861552" y="-672"/>
          <a:ext cx="4506138" cy="4506138"/>
        </a:xfrm>
        <a:prstGeom prst="circularArrow">
          <a:avLst>
            <a:gd name="adj1" fmla="val 6902"/>
            <a:gd name="adj2" fmla="val 465309"/>
            <a:gd name="adj3" fmla="val 549598"/>
            <a:gd name="adj4" fmla="val 20102136"/>
            <a:gd name="adj5" fmla="val 8052"/>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8A0D0-46EF-41C9-8B68-7D2093B7A724}">
      <dsp:nvSpPr>
        <dsp:cNvPr id="0" name=""/>
        <dsp:cNvSpPr/>
      </dsp:nvSpPr>
      <dsp:spPr>
        <a:xfrm>
          <a:off x="4672138" y="2809912"/>
          <a:ext cx="1594829" cy="1594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smtClean="0"/>
            <a:t>Thymol</a:t>
          </a:r>
          <a:endParaRPr lang="en-US" sz="3700" kern="1200" dirty="0"/>
        </a:p>
      </dsp:txBody>
      <dsp:txXfrm>
        <a:off x="4672138" y="2809912"/>
        <a:ext cx="1594829" cy="1594829"/>
      </dsp:txXfrm>
    </dsp:sp>
    <dsp:sp modelId="{C4B6E742-9FA8-4299-9726-6A36129E1924}">
      <dsp:nvSpPr>
        <dsp:cNvPr id="0" name=""/>
        <dsp:cNvSpPr/>
      </dsp:nvSpPr>
      <dsp:spPr>
        <a:xfrm>
          <a:off x="1861552" y="-672"/>
          <a:ext cx="4506138" cy="4506138"/>
        </a:xfrm>
        <a:prstGeom prst="circularArrow">
          <a:avLst>
            <a:gd name="adj1" fmla="val 6902"/>
            <a:gd name="adj2" fmla="val 465309"/>
            <a:gd name="adj3" fmla="val 5724010"/>
            <a:gd name="adj4" fmla="val 4385093"/>
            <a:gd name="adj5" fmla="val 8052"/>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FBFD61-EEA2-471C-8A5B-F8B88917FEF6}">
      <dsp:nvSpPr>
        <dsp:cNvPr id="0" name=""/>
        <dsp:cNvSpPr/>
      </dsp:nvSpPr>
      <dsp:spPr>
        <a:xfrm>
          <a:off x="1840862" y="2809912"/>
          <a:ext cx="1837658" cy="1594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smtClean="0"/>
            <a:t>Oxalic</a:t>
          </a:r>
          <a:endParaRPr lang="en-US" sz="3700" kern="1200" dirty="0"/>
        </a:p>
      </dsp:txBody>
      <dsp:txXfrm>
        <a:off x="1840862" y="2809912"/>
        <a:ext cx="1837658" cy="1594829"/>
      </dsp:txXfrm>
    </dsp:sp>
    <dsp:sp modelId="{C11E6A0F-F7F7-4DA8-B627-ED87417588F0}">
      <dsp:nvSpPr>
        <dsp:cNvPr id="0" name=""/>
        <dsp:cNvSpPr/>
      </dsp:nvSpPr>
      <dsp:spPr>
        <a:xfrm>
          <a:off x="1861552" y="-672"/>
          <a:ext cx="4506138" cy="4506138"/>
        </a:xfrm>
        <a:prstGeom prst="circularArrow">
          <a:avLst>
            <a:gd name="adj1" fmla="val 6902"/>
            <a:gd name="adj2" fmla="val 465309"/>
            <a:gd name="adj3" fmla="val 11349598"/>
            <a:gd name="adj4" fmla="val 9785093"/>
            <a:gd name="adj5" fmla="val 8052"/>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A61C82-EFC5-4272-B45D-D91D46E14DCB}">
      <dsp:nvSpPr>
        <dsp:cNvPr id="0" name=""/>
        <dsp:cNvSpPr/>
      </dsp:nvSpPr>
      <dsp:spPr>
        <a:xfrm>
          <a:off x="1962276" y="100050"/>
          <a:ext cx="1594829" cy="1594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smtClean="0"/>
            <a:t>Formic</a:t>
          </a:r>
          <a:endParaRPr lang="en-US" sz="3700" kern="1200" dirty="0"/>
        </a:p>
      </dsp:txBody>
      <dsp:txXfrm>
        <a:off x="1962276" y="100050"/>
        <a:ext cx="1594829" cy="1594829"/>
      </dsp:txXfrm>
    </dsp:sp>
    <dsp:sp modelId="{2C5DFFCD-7822-4FF2-8080-518BFF78CC07}">
      <dsp:nvSpPr>
        <dsp:cNvPr id="0" name=""/>
        <dsp:cNvSpPr/>
      </dsp:nvSpPr>
      <dsp:spPr>
        <a:xfrm>
          <a:off x="1861552" y="-672"/>
          <a:ext cx="4506138" cy="4506138"/>
        </a:xfrm>
        <a:prstGeom prst="circularArrow">
          <a:avLst>
            <a:gd name="adj1" fmla="val 6902"/>
            <a:gd name="adj2" fmla="val 465309"/>
            <a:gd name="adj3" fmla="val 16749598"/>
            <a:gd name="adj4" fmla="val 15185093"/>
            <a:gd name="adj5" fmla="val 8052"/>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7052B1-A544-4353-A35C-9103010B453C}" type="datetimeFigureOut">
              <a:rPr lang="en-US" smtClean="0"/>
              <a:t>1/14/2016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7F6C3A-6357-439E-8937-FFA84120EAD8}" type="slidenum">
              <a:rPr lang="en-US" smtClean="0"/>
              <a:t>‹#›</a:t>
            </a:fld>
            <a:endParaRPr lang="en-US"/>
          </a:p>
        </p:txBody>
      </p:sp>
    </p:spTree>
    <p:extLst>
      <p:ext uri="{BB962C8B-B14F-4D97-AF65-F5344CB8AC3E}">
        <p14:creationId xmlns:p14="http://schemas.microsoft.com/office/powerpoint/2010/main" val="777899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I’ve added notes here for the benefit of the presenter.</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Available at any hardware store.  Dirt cheap in bulk</a:t>
            </a:r>
            <a:r>
              <a:rPr lang="en-US" baseline="0" dirty="0" smtClean="0"/>
              <a:t> from a chemical supply house.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Brushy Mountain product is the only </a:t>
            </a:r>
            <a:r>
              <a:rPr lang="en-US" u="sng" baseline="0" dirty="0" smtClean="0"/>
              <a:t>legal</a:t>
            </a:r>
            <a:r>
              <a:rPr lang="en-US" u="none" baseline="0" dirty="0" smtClean="0"/>
              <a:t> application, and not yet registered in all states.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I’ve tested to see whether it is accurate to measure oxalic crystals</a:t>
            </a:r>
            <a:r>
              <a:rPr lang="en-US" baseline="0" dirty="0" smtClean="0"/>
              <a:t> by the teaspoon—IT IS NOT!  You can buy an accurate digital scale for less than $10.  Thin gloves remind you not to rub your eyes—you DO NOT want to get a crystal into your eye!  The crystals don’t burn dry skin, and can be easily washed off with water.</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Hard water (containing calcium or magnesium)</a:t>
            </a:r>
            <a:r>
              <a:rPr lang="en-US" baseline="0" dirty="0" smtClean="0"/>
              <a:t> will cause the oxalic acid to precipitate out as an oxalate.  If you see a white powder settle to the bottom when you dissolve oxalic into water, then use softened, distilled, or deionized water instead.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xfrm>
            <a:off x="1154113" y="693738"/>
            <a:ext cx="4487862" cy="3367087"/>
          </a:xfrm>
        </p:spPr>
      </p:sp>
      <p:sp>
        <p:nvSpPr>
          <p:cNvPr id="395267" name="Notes Placeholder 2"/>
          <p:cNvSpPr>
            <a:spLocks noGrp="1"/>
          </p:cNvSpPr>
          <p:nvPr>
            <p:ph type="body" idx="1"/>
          </p:nvPr>
        </p:nvSpPr>
        <p:spPr>
          <a:noFill/>
          <a:ln/>
        </p:spPr>
        <p:txBody>
          <a:bodyPr/>
          <a:lstStyle/>
          <a:p>
            <a:r>
              <a:rPr lang="en-US" dirty="0" smtClean="0"/>
              <a:t>There is little margin for error with oxalic.  Accidentally</a:t>
            </a:r>
            <a:r>
              <a:rPr lang="en-US" baseline="0" dirty="0" smtClean="0"/>
              <a:t> doubling the dose will </a:t>
            </a:r>
            <a:r>
              <a:rPr lang="en-US" i="1" baseline="0" dirty="0" smtClean="0"/>
              <a:t>hurt your bees.</a:t>
            </a:r>
            <a:r>
              <a:rPr lang="en-US" i="0" baseline="0" dirty="0" smtClean="0"/>
              <a:t>  </a:t>
            </a:r>
            <a:endParaRPr lang="en-US" dirty="0" smtClean="0"/>
          </a:p>
        </p:txBody>
      </p:sp>
      <p:sp>
        <p:nvSpPr>
          <p:cNvPr id="395268" name="Slide Number Placeholder 3"/>
          <p:cNvSpPr>
            <a:spLocks noGrp="1"/>
          </p:cNvSpPr>
          <p:nvPr>
            <p:ph type="sldNum" sz="quarter"/>
          </p:nvPr>
        </p:nvSpPr>
        <p:spPr>
          <a:xfrm>
            <a:off x="3884240" y="8685068"/>
            <a:ext cx="2972360" cy="457489"/>
          </a:xfrm>
          <a:noFill/>
        </p:spPr>
        <p:txBody>
          <a:bodyPr/>
          <a:lstStyle/>
          <a:p>
            <a:fld id="{37BAA420-6D90-4881-81D5-EBD4F9F39539}" type="slidenum">
              <a:rPr lang="en-US">
                <a:solidFill>
                  <a:srgbClr val="FFFFFF"/>
                </a:solidFill>
              </a:rPr>
              <a:pPr/>
              <a:t>17</a:t>
            </a:fld>
            <a:endParaRPr lang="en-US">
              <a:solidFill>
                <a:srgbClr val="FFFFFF"/>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close up of the table. The full table is available</a:t>
            </a:r>
            <a:r>
              <a:rPr lang="en-US" baseline="0" dirty="0" smtClean="0"/>
              <a:t> at http://scientificbeekeeping.com/oxalic-acid-treatment-table/</a:t>
            </a:r>
          </a:p>
          <a:p>
            <a:r>
              <a:rPr lang="en-US" baseline="0" dirty="0" smtClean="0"/>
              <a:t>Simply Google “oxalic acid treatment table”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a:t>
            </a:r>
            <a:r>
              <a:rPr lang="en-US" i="1" dirty="0" smtClean="0"/>
              <a:t>not</a:t>
            </a:r>
            <a:r>
              <a:rPr lang="en-US" i="0" dirty="0" smtClean="0"/>
              <a:t> store in the</a:t>
            </a:r>
            <a:r>
              <a:rPr lang="en-US" i="0" baseline="0" dirty="0" smtClean="0"/>
              <a:t> ‘fridge if you have small children.  The mixture tastes like lemonade.  Always </a:t>
            </a:r>
            <a:r>
              <a:rPr lang="en-US" i="1" baseline="0" dirty="0" smtClean="0"/>
              <a:t>label</a:t>
            </a:r>
            <a:r>
              <a:rPr lang="en-US" i="0" baseline="0" dirty="0" smtClean="0"/>
              <a:t> the syrup as poison.  It will keep for several months.  Under warm storage, the acid causes a chemical reaction that turns the sugar into bee-toxic HMF.  I’m not sure whether it creates enough HMF to harm the bees when dribbled, but no need to find out.  Discard the solution if it discolors.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Oxalic acid has been used for mite control in Europe</a:t>
            </a:r>
            <a:r>
              <a:rPr lang="en-US" baseline="0" dirty="0" smtClean="0"/>
              <a:t> for decades, as well as in Canada.  I‘ve (Randy) personally used it as a dribble for nearly 15 years, and successfully applied it to over 10,000 hives.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2</a:t>
            </a:fld>
            <a:endParaRPr lang="en-US"/>
          </a:p>
        </p:txBody>
      </p:sp>
    </p:spTree>
    <p:extLst>
      <p:ext uri="{BB962C8B-B14F-4D97-AF65-F5344CB8AC3E}">
        <p14:creationId xmlns:p14="http://schemas.microsoft.com/office/powerpoint/2010/main" val="308755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is always splashing—even though the solution is similar to lemon juice, you don’t want to get it into your eyes!</a:t>
            </a:r>
          </a:p>
          <a:p>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Wash off any spilled</a:t>
            </a:r>
            <a:r>
              <a:rPr lang="en-US" baseline="0" dirty="0" smtClean="0"/>
              <a:t> or </a:t>
            </a:r>
            <a:r>
              <a:rPr lang="en-US" baseline="0" dirty="0" err="1" smtClean="0"/>
              <a:t>spashed</a:t>
            </a:r>
            <a:r>
              <a:rPr lang="en-US" baseline="0" dirty="0" smtClean="0"/>
              <a:t> oxalic solution from your skin with water.  </a:t>
            </a:r>
            <a:r>
              <a:rPr lang="en-US" i="1" baseline="0" dirty="0" smtClean="0"/>
              <a:t>After washing</a:t>
            </a:r>
            <a:r>
              <a:rPr lang="en-US" baseline="0" dirty="0" smtClean="0"/>
              <a:t>, taste your skin.  If it tastes like lemonade, there is still acid present.  I taste my hands regularly to make sure that there are not traces on my skin.</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carry a jug</a:t>
            </a:r>
            <a:r>
              <a:rPr lang="en-US" baseline="0" dirty="0" smtClean="0"/>
              <a:t> of water with some baking soda in it, just in case we somehow spill the solution on our clothes.  Baking soda will instantly neutralize the acid.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xfrm>
            <a:off x="1154113" y="693738"/>
            <a:ext cx="4487862" cy="3367087"/>
          </a:xfrm>
        </p:spPr>
      </p:sp>
      <p:sp>
        <p:nvSpPr>
          <p:cNvPr id="395267" name="Notes Placeholder 2"/>
          <p:cNvSpPr>
            <a:spLocks noGrp="1"/>
          </p:cNvSpPr>
          <p:nvPr>
            <p:ph type="body" idx="1"/>
          </p:nvPr>
        </p:nvSpPr>
        <p:spPr>
          <a:noFill/>
          <a:ln/>
        </p:spPr>
        <p:txBody>
          <a:bodyPr/>
          <a:lstStyle/>
          <a:p>
            <a:r>
              <a:rPr lang="en-US" dirty="0" smtClean="0"/>
              <a:t>Solution that falls on the top</a:t>
            </a:r>
            <a:r>
              <a:rPr lang="en-US" baseline="0" dirty="0" smtClean="0"/>
              <a:t> bars may not be touched by the bees.  </a:t>
            </a:r>
            <a:r>
              <a:rPr lang="en-US" baseline="0" dirty="0" smtClean="0"/>
              <a:t>Aim for the bees in the </a:t>
            </a:r>
            <a:r>
              <a:rPr lang="en-US" baseline="0" dirty="0" err="1" smtClean="0"/>
              <a:t>beeways</a:t>
            </a:r>
            <a:r>
              <a:rPr lang="en-US" baseline="0" dirty="0" smtClean="0"/>
              <a:t>.</a:t>
            </a:r>
            <a:endParaRPr lang="en-US" dirty="0" smtClean="0"/>
          </a:p>
        </p:txBody>
      </p:sp>
      <p:sp>
        <p:nvSpPr>
          <p:cNvPr id="395268" name="Slide Number Placeholder 3"/>
          <p:cNvSpPr>
            <a:spLocks noGrp="1"/>
          </p:cNvSpPr>
          <p:nvPr>
            <p:ph type="sldNum" sz="quarter"/>
          </p:nvPr>
        </p:nvSpPr>
        <p:spPr>
          <a:xfrm>
            <a:off x="3884240" y="8685068"/>
            <a:ext cx="2972360" cy="457489"/>
          </a:xfrm>
          <a:noFill/>
        </p:spPr>
        <p:txBody>
          <a:bodyPr/>
          <a:lstStyle/>
          <a:p>
            <a:fld id="{37BAA420-6D90-4881-81D5-EBD4F9F39539}" type="slidenum">
              <a:rPr lang="en-US">
                <a:solidFill>
                  <a:srgbClr val="FFFFFF"/>
                </a:solidFill>
              </a:rPr>
              <a:pPr/>
              <a:t>27</a:t>
            </a:fld>
            <a:endParaRPr lang="en-US">
              <a:solidFill>
                <a:srgbClr val="FFFFFF"/>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Europeans recommend not applying more than 50 mL in total to a colony in fall.  Here in California (with a short </a:t>
            </a:r>
            <a:r>
              <a:rPr lang="en-US" baseline="0" dirty="0" err="1" smtClean="0"/>
              <a:t>broodless</a:t>
            </a:r>
            <a:r>
              <a:rPr lang="en-US" baseline="0" dirty="0" smtClean="0"/>
              <a:t> period), we apply 5 mL per seam, even if there are more than 10 seams of bees.  I see no negative effect, but there may be one where winters are colder and longer.</a:t>
            </a:r>
            <a:endParaRPr lang="en-US" dirty="0"/>
          </a:p>
        </p:txBody>
      </p:sp>
      <p:sp>
        <p:nvSpPr>
          <p:cNvPr id="4" name="Slide Number Placeholder 3"/>
          <p:cNvSpPr>
            <a:spLocks noGrp="1"/>
          </p:cNvSpPr>
          <p:nvPr>
            <p:ph type="sldNum" sz="quarter" idx="10"/>
          </p:nvPr>
        </p:nvSpPr>
        <p:spPr/>
        <p:txBody>
          <a:bodyPr/>
          <a:lstStyle/>
          <a:p>
            <a:fld id="{DA9241FB-FDE2-4FF0-9897-158965366E5E}"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9241FB-FDE2-4FF0-9897-158965366E5E}"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4545"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lstStyle/>
          <a:p>
            <a:pPr defTabSz="899453"/>
            <a:endParaRPr lang="en-US">
              <a:solidFill>
                <a:prstClr val="black"/>
              </a:solidFill>
            </a:endParaRPr>
          </a:p>
        </p:txBody>
      </p:sp>
      <p:sp>
        <p:nvSpPr>
          <p:cNvPr id="364546" name="Rectangle 2"/>
          <p:cNvSpPr txBox="1">
            <a:spLocks noGrp="1" noChangeArrowheads="1"/>
          </p:cNvSpPr>
          <p:nvPr>
            <p:ph type="body"/>
          </p:nvPr>
        </p:nvSpPr>
        <p:spPr bwMode="auto">
          <a:xfrm>
            <a:off x="685800" y="4343400"/>
            <a:ext cx="5464175" cy="4114800"/>
          </a:xfrm>
          <a:prstGeom prst="rect">
            <a:avLst/>
          </a:prstGeom>
          <a:noFill/>
          <a:ln>
            <a:round/>
            <a:headEnd/>
            <a:tailEnd/>
          </a:ln>
        </p:spPr>
        <p:txBody>
          <a:bodyPr wrap="none" anchor="ctr"/>
          <a:lstStyle/>
          <a:p>
            <a:r>
              <a:rPr lang="en-US" dirty="0" smtClean="0"/>
              <a:t>You</a:t>
            </a:r>
            <a:r>
              <a:rPr lang="en-US" baseline="0" dirty="0" smtClean="0"/>
              <a:t> don’t want a spray, as that would create a fog of oxalic that you might breathe.  (The droplets on the top bars are because it took 4 takes to get this photo).</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a graduated</a:t>
            </a:r>
            <a:r>
              <a:rPr lang="en-US" baseline="0" dirty="0" smtClean="0"/>
              <a:t> cylinder or measuring cup graded in milliliters to adjust the stream to 5 mL per second.  Then count one second per seam of bees.  I simply hold the trigger on as I move the wand up and down the seams for the entire hive—it takes 10 seconds to dribble a full box of bees.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56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p:spPr>
        <p:txBody>
          <a:bodyPr wrap="none" anchor="ctr"/>
          <a:lstStyle/>
          <a:p>
            <a:pPr defTabSz="899453"/>
            <a:endParaRPr lang="en-US">
              <a:solidFill>
                <a:prstClr val="black"/>
              </a:solidFill>
            </a:endParaRPr>
          </a:p>
        </p:txBody>
      </p:sp>
      <p:sp>
        <p:nvSpPr>
          <p:cNvPr id="365570" name="Rectangle 2"/>
          <p:cNvSpPr txBox="1">
            <a:spLocks noGrp="1" noChangeArrowheads="1"/>
          </p:cNvSpPr>
          <p:nvPr>
            <p:ph type="body"/>
          </p:nvPr>
        </p:nvSpPr>
        <p:spPr bwMode="auto">
          <a:xfrm>
            <a:off x="685800" y="4343400"/>
            <a:ext cx="5464175" cy="4114800"/>
          </a:xfrm>
          <a:prstGeom prst="rect">
            <a:avLst/>
          </a:prstGeom>
          <a:noFill/>
          <a:ln>
            <a:round/>
            <a:headEnd/>
            <a:tailEnd/>
          </a:ln>
        </p:spPr>
        <p:txBody>
          <a:bodyPr wrap="none" anchor="ctr"/>
          <a:lstStyle/>
          <a:p>
            <a:r>
              <a:rPr lang="en-US" dirty="0" smtClean="0"/>
              <a:t>Here’s my wife Stephanie applying dribble.</a:t>
            </a:r>
            <a:r>
              <a:rPr lang="en-US" baseline="0" dirty="0" smtClean="0"/>
              <a:t>  Nowadays we generally use two of us—one tipping the upper box back, while the other one works the sprayer.  If the cluster is split evenly between the boxes, we tip the upper box back and squirt it from below.  If the cluster is mainly in the upper box, we take off the lid and dribble it from the top.</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 bit of practice, it only takes a few seconds to treat a hive.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33</a:t>
            </a:fld>
            <a:endParaRPr lang="en-US"/>
          </a:p>
        </p:txBody>
      </p:sp>
    </p:spTree>
    <p:extLst>
      <p:ext uri="{BB962C8B-B14F-4D97-AF65-F5344CB8AC3E}">
        <p14:creationId xmlns:p14="http://schemas.microsoft.com/office/powerpoint/2010/main" val="3261650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mites</a:t>
            </a:r>
            <a:r>
              <a:rPr lang="en-US" baseline="0" dirty="0" smtClean="0"/>
              <a:t> hiding in the brood, the less effective is oxalic acid.  This table is from a mite kill calculator I created.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36</a:t>
            </a:fld>
            <a:endParaRPr lang="en-US"/>
          </a:p>
        </p:txBody>
      </p:sp>
    </p:spTree>
    <p:extLst>
      <p:ext uri="{BB962C8B-B14F-4D97-AF65-F5344CB8AC3E}">
        <p14:creationId xmlns:p14="http://schemas.microsoft.com/office/powerpoint/2010/main" val="1012162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advantage</a:t>
            </a:r>
            <a:r>
              <a:rPr lang="en-US" baseline="0" dirty="0" smtClean="0"/>
              <a:t> of treatment windows when there is little brood.</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xfrm>
            <a:off x="1154113" y="693738"/>
            <a:ext cx="4487862" cy="3367087"/>
          </a:xfrm>
        </p:spPr>
      </p:sp>
      <p:sp>
        <p:nvSpPr>
          <p:cNvPr id="394243" name="Notes Placeholder 2"/>
          <p:cNvSpPr>
            <a:spLocks noGrp="1"/>
          </p:cNvSpPr>
          <p:nvPr>
            <p:ph type="body" idx="1"/>
          </p:nvPr>
        </p:nvSpPr>
        <p:spPr>
          <a:noFill/>
          <a:ln/>
        </p:spPr>
        <p:txBody>
          <a:bodyPr/>
          <a:lstStyle/>
          <a:p>
            <a:r>
              <a:rPr lang="en-US" dirty="0" smtClean="0"/>
              <a:t>Oxalic is best used when</a:t>
            </a:r>
            <a:r>
              <a:rPr lang="en-US" baseline="0" dirty="0" smtClean="0"/>
              <a:t> colonies go broodless, typically in late November-early December.  Or when there is some other brood break.  Here I (Randy) am dribbling oxalic as Eric holds the upper box back.</a:t>
            </a:r>
            <a:endParaRPr lang="en-US" dirty="0" smtClean="0"/>
          </a:p>
        </p:txBody>
      </p:sp>
      <p:sp>
        <p:nvSpPr>
          <p:cNvPr id="394244" name="Slide Number Placeholder 3"/>
          <p:cNvSpPr>
            <a:spLocks noGrp="1"/>
          </p:cNvSpPr>
          <p:nvPr>
            <p:ph type="sldNum" sz="quarter"/>
          </p:nvPr>
        </p:nvSpPr>
        <p:spPr>
          <a:xfrm>
            <a:off x="3884240" y="8685068"/>
            <a:ext cx="2972360" cy="457489"/>
          </a:xfrm>
          <a:noFill/>
        </p:spPr>
        <p:txBody>
          <a:bodyPr/>
          <a:lstStyle/>
          <a:p>
            <a:fld id="{0EB72C7D-EEEF-4FB7-8A58-5A248274BC65}" type="slidenum">
              <a:rPr lang="en-US">
                <a:solidFill>
                  <a:srgbClr val="FFFFFF"/>
                </a:solidFill>
              </a:rPr>
              <a:pPr/>
              <a:t>38</a:t>
            </a:fld>
            <a:endParaRPr lang="en-US">
              <a:solidFill>
                <a:srgbClr val="FFFFFF"/>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xfrm>
            <a:off x="1154113" y="693738"/>
            <a:ext cx="4487862" cy="3367087"/>
          </a:xfrm>
        </p:spPr>
      </p:sp>
      <p:sp>
        <p:nvSpPr>
          <p:cNvPr id="394243" name="Notes Placeholder 2"/>
          <p:cNvSpPr>
            <a:spLocks noGrp="1"/>
          </p:cNvSpPr>
          <p:nvPr>
            <p:ph type="body" idx="1"/>
          </p:nvPr>
        </p:nvSpPr>
        <p:spPr>
          <a:noFill/>
          <a:ln/>
        </p:spPr>
        <p:txBody>
          <a:bodyPr/>
          <a:lstStyle/>
          <a:p>
            <a:r>
              <a:rPr lang="en-US" dirty="0" smtClean="0"/>
              <a:t>Here Ian is bringing the</a:t>
            </a:r>
            <a:r>
              <a:rPr lang="en-US" baseline="0" dirty="0" smtClean="0"/>
              <a:t> wand up in order to dribble the upper box from below.  He will insert the tip just above the cluster, so that it drips onto the bees.  If the majority of the cluster is in the upper box, we remove the hive cover and dribble from the top.</a:t>
            </a:r>
            <a:endParaRPr lang="en-US" dirty="0" smtClean="0"/>
          </a:p>
        </p:txBody>
      </p:sp>
      <p:sp>
        <p:nvSpPr>
          <p:cNvPr id="394244" name="Slide Number Placeholder 3"/>
          <p:cNvSpPr>
            <a:spLocks noGrp="1"/>
          </p:cNvSpPr>
          <p:nvPr>
            <p:ph type="sldNum" sz="quarter"/>
          </p:nvPr>
        </p:nvSpPr>
        <p:spPr>
          <a:xfrm>
            <a:off x="3884240" y="8685068"/>
            <a:ext cx="2972360" cy="457489"/>
          </a:xfrm>
          <a:noFill/>
        </p:spPr>
        <p:txBody>
          <a:bodyPr/>
          <a:lstStyle/>
          <a:p>
            <a:fld id="{0EB72C7D-EEEF-4FB7-8A58-5A248274BC65}" type="slidenum">
              <a:rPr lang="en-US">
                <a:solidFill>
                  <a:srgbClr val="FFFFFF"/>
                </a:solidFill>
              </a:rPr>
              <a:pPr/>
              <a:t>39</a:t>
            </a:fld>
            <a:endParaRPr lang="en-US">
              <a:solidFill>
                <a:srgbClr val="FFFFFF"/>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xfrm>
            <a:off x="1154113" y="693738"/>
            <a:ext cx="4487862" cy="3367087"/>
          </a:xfrm>
        </p:spPr>
      </p:sp>
      <p:sp>
        <p:nvSpPr>
          <p:cNvPr id="394243" name="Notes Placeholder 2"/>
          <p:cNvSpPr>
            <a:spLocks noGrp="1"/>
          </p:cNvSpPr>
          <p:nvPr>
            <p:ph type="body" idx="1"/>
          </p:nvPr>
        </p:nvSpPr>
        <p:spPr>
          <a:noFill/>
          <a:ln/>
        </p:spPr>
        <p:txBody>
          <a:bodyPr/>
          <a:lstStyle/>
          <a:p>
            <a:r>
              <a:rPr lang="en-US" dirty="0" smtClean="0"/>
              <a:t>I took a step back from swapping frames of honey from heavy to lightweight hives to show Eric and Ian dribbling oxalic in the background.  We use this occasion for deciding</a:t>
            </a:r>
            <a:r>
              <a:rPr lang="en-US" baseline="0" dirty="0" smtClean="0"/>
              <a:t> which colonies to combine for wintering.</a:t>
            </a:r>
            <a:endParaRPr lang="en-US" dirty="0" smtClean="0"/>
          </a:p>
        </p:txBody>
      </p:sp>
      <p:sp>
        <p:nvSpPr>
          <p:cNvPr id="394244" name="Slide Number Placeholder 3"/>
          <p:cNvSpPr>
            <a:spLocks noGrp="1"/>
          </p:cNvSpPr>
          <p:nvPr>
            <p:ph type="sldNum" sz="quarter"/>
          </p:nvPr>
        </p:nvSpPr>
        <p:spPr>
          <a:xfrm>
            <a:off x="3884240" y="8685068"/>
            <a:ext cx="2972360" cy="457489"/>
          </a:xfrm>
          <a:noFill/>
        </p:spPr>
        <p:txBody>
          <a:bodyPr/>
          <a:lstStyle/>
          <a:p>
            <a:fld id="{0EB72C7D-EEEF-4FB7-8A58-5A248274BC65}" type="slidenum">
              <a:rPr lang="en-US">
                <a:solidFill>
                  <a:srgbClr val="FFFFFF"/>
                </a:solidFill>
              </a:rPr>
              <a:pPr/>
              <a:t>40</a:t>
            </a:fld>
            <a:endParaRPr lang="en-US">
              <a:solidFill>
                <a:srgbClr val="FFFFFF"/>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xfrm>
            <a:off x="1154113" y="693738"/>
            <a:ext cx="4487862" cy="3367087"/>
          </a:xfrm>
        </p:spPr>
      </p:sp>
      <p:sp>
        <p:nvSpPr>
          <p:cNvPr id="394243" name="Notes Placeholder 2"/>
          <p:cNvSpPr>
            <a:spLocks noGrp="1"/>
          </p:cNvSpPr>
          <p:nvPr>
            <p:ph type="body" idx="1"/>
          </p:nvPr>
        </p:nvSpPr>
        <p:spPr>
          <a:noFill/>
          <a:ln/>
        </p:spPr>
        <p:txBody>
          <a:bodyPr/>
          <a:lstStyle/>
          <a:p>
            <a:r>
              <a:rPr lang="en-US" dirty="0" smtClean="0"/>
              <a:t>This photo is from one of my first oxalic dribbles.  You don’t ever want to see this many mites!</a:t>
            </a:r>
          </a:p>
        </p:txBody>
      </p:sp>
      <p:sp>
        <p:nvSpPr>
          <p:cNvPr id="394244" name="Slide Number Placeholder 3"/>
          <p:cNvSpPr>
            <a:spLocks noGrp="1"/>
          </p:cNvSpPr>
          <p:nvPr>
            <p:ph type="sldNum" sz="quarter"/>
          </p:nvPr>
        </p:nvSpPr>
        <p:spPr>
          <a:xfrm>
            <a:off x="3884240" y="8685068"/>
            <a:ext cx="2972360" cy="457489"/>
          </a:xfrm>
          <a:noFill/>
        </p:spPr>
        <p:txBody>
          <a:bodyPr/>
          <a:lstStyle/>
          <a:p>
            <a:fld id="{0EB72C7D-EEEF-4FB7-8A58-5A248274BC65}" type="slidenum">
              <a:rPr lang="en-US">
                <a:solidFill>
                  <a:srgbClr val="FFFFFF"/>
                </a:solidFill>
              </a:rPr>
              <a:pPr/>
              <a:t>41</a:t>
            </a:fld>
            <a:endParaRPr lang="en-US">
              <a:solidFill>
                <a:srgbClr val="FFFFFF"/>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Varroa is far more sensitive to acids than is the bee.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would have guessed</a:t>
            </a:r>
            <a:r>
              <a:rPr lang="en-US" baseline="0" dirty="0" smtClean="0"/>
              <a:t> that a fall OA treatment could also help to control varroa?  A one-two punch?</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Oxalic dribble may have benefit against </a:t>
            </a:r>
            <a:r>
              <a:rPr lang="en-US" dirty="0" err="1" smtClean="0"/>
              <a:t>nosema</a:t>
            </a:r>
            <a:r>
              <a:rPr lang="en-US" dirty="0" smtClean="0"/>
              <a:t>.  Oxalic causes bees to shed their</a:t>
            </a:r>
            <a:r>
              <a:rPr lang="en-US" baseline="0" dirty="0" smtClean="0"/>
              <a:t> gut lining cells, perhaps flushing out </a:t>
            </a:r>
            <a:r>
              <a:rPr lang="en-US" baseline="0" dirty="0" err="1" smtClean="0"/>
              <a:t>nosema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brood is present, oxalic acid</a:t>
            </a:r>
            <a:r>
              <a:rPr lang="en-US" baseline="0" dirty="0" smtClean="0"/>
              <a:t> treatments must be repeated.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23"/>
          <p:cNvSpPr>
            <a:spLocks noGrp="1" noChangeArrowheads="1"/>
          </p:cNvSpPr>
          <p:nvPr>
            <p:ph type="sldNum" sz="quarter"/>
          </p:nvPr>
        </p:nvSpPr>
        <p:spPr>
          <a:xfrm>
            <a:off x="3884240" y="8685068"/>
            <a:ext cx="2972360" cy="457489"/>
          </a:xfrm>
          <a:prstGeom prst="rect">
            <a:avLst/>
          </a:prstGeom>
          <a:noFill/>
        </p:spPr>
        <p:txBody>
          <a:bodyPr/>
          <a:lstStyle/>
          <a:p>
            <a:fld id="{D1060EAE-15DA-48F3-A35D-543310D73E2E}" type="slidenum">
              <a:rPr lang="en-GB"/>
              <a:pPr/>
              <a:t>46</a:t>
            </a:fld>
            <a:endParaRPr lang="en-GB"/>
          </a:p>
        </p:txBody>
      </p:sp>
      <p:sp>
        <p:nvSpPr>
          <p:cNvPr id="200707" name="Text Box 1"/>
          <p:cNvSpPr txBox="1">
            <a:spLocks noChangeArrowheads="1"/>
          </p:cNvSpPr>
          <p:nvPr/>
        </p:nvSpPr>
        <p:spPr bwMode="auto">
          <a:xfrm>
            <a:off x="2143125" y="694171"/>
            <a:ext cx="2571750" cy="3429000"/>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n-US"/>
          </a:p>
        </p:txBody>
      </p:sp>
      <p:sp>
        <p:nvSpPr>
          <p:cNvPr id="200708" name="Rectangle 2"/>
          <p:cNvSpPr txBox="1">
            <a:spLocks noGrp="1" noChangeArrowheads="1"/>
          </p:cNvSpPr>
          <p:nvPr>
            <p:ph type="body"/>
          </p:nvPr>
        </p:nvSpPr>
        <p:spPr>
          <a:xfrm>
            <a:off x="686360" y="4342535"/>
            <a:ext cx="5462868" cy="4094306"/>
          </a:xfrm>
          <a:noFill/>
          <a:ln/>
        </p:spPr>
        <p:txBody>
          <a:bodyPr wrap="none" anchor="ctr"/>
          <a:lstStyle/>
          <a:p>
            <a:r>
              <a:rPr lang="en-US" dirty="0" smtClean="0"/>
              <a:t>Note the bees with deformed wings and the dying brood.  This</a:t>
            </a:r>
            <a:r>
              <a:rPr lang="en-US" baseline="0" dirty="0" smtClean="0"/>
              <a:t> diseased colony may not tolerate treatments well, but unless treated, it will soon die anyway.</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45"/>
          <p:cNvSpPr>
            <a:spLocks noGrp="1" noChangeArrowheads="1"/>
          </p:cNvSpPr>
          <p:nvPr>
            <p:ph type="sldNum" sz="quarter"/>
          </p:nvPr>
        </p:nvSpPr>
        <p:spPr>
          <a:xfrm>
            <a:off x="3884240" y="8685068"/>
            <a:ext cx="2972360" cy="457489"/>
          </a:xfrm>
          <a:prstGeom prst="rect">
            <a:avLst/>
          </a:prstGeom>
          <a:noFill/>
        </p:spPr>
        <p:txBody>
          <a:bodyPr/>
          <a:lstStyle/>
          <a:p>
            <a:fld id="{CCBEF915-1DAA-4139-90AB-CA5E63E102B6}" type="slidenum">
              <a:rPr lang="en-US"/>
              <a:pPr/>
              <a:t>47</a:t>
            </a:fld>
            <a:endParaRPr lang="en-US"/>
          </a:p>
        </p:txBody>
      </p:sp>
      <p:sp>
        <p:nvSpPr>
          <p:cNvPr id="195587" name="Text Box 1"/>
          <p:cNvSpPr txBox="1">
            <a:spLocks noChangeArrowheads="1"/>
          </p:cNvSpPr>
          <p:nvPr/>
        </p:nvSpPr>
        <p:spPr bwMode="auto">
          <a:xfrm>
            <a:off x="2143125" y="694171"/>
            <a:ext cx="2571750" cy="3429000"/>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n-US">
              <a:ea typeface="Lucida Sans Unicode" charset="0"/>
              <a:cs typeface="Lucida Sans Unicode" charset="0"/>
            </a:endParaRPr>
          </a:p>
        </p:txBody>
      </p:sp>
      <p:sp>
        <p:nvSpPr>
          <p:cNvPr id="195588" name="Rectangle 2"/>
          <p:cNvSpPr txBox="1">
            <a:spLocks noGrp="1" noChangeArrowheads="1"/>
          </p:cNvSpPr>
          <p:nvPr>
            <p:ph type="body"/>
          </p:nvPr>
        </p:nvSpPr>
        <p:spPr>
          <a:xfrm>
            <a:off x="686360" y="4342535"/>
            <a:ext cx="5425048" cy="4053897"/>
          </a:xfrm>
          <a:noFill/>
          <a:ln/>
        </p:spPr>
        <p:txBody>
          <a:bodyPr wrap="none" anchor="ctr"/>
          <a:lstStyle/>
          <a:p>
            <a:r>
              <a:rPr lang="en-US" dirty="0" smtClean="0"/>
              <a:t>Oxalic acid</a:t>
            </a:r>
            <a:r>
              <a:rPr lang="en-US" baseline="0" dirty="0" smtClean="0"/>
              <a:t> is an alternative to strong fumigants such as formic or thymol.</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expect miracles from</a:t>
            </a:r>
            <a:r>
              <a:rPr lang="en-US" baseline="0" dirty="0" smtClean="0"/>
              <a:t> oxalic during summer.</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Mites don’t enter a brood cell until about Day</a:t>
            </a:r>
            <a:r>
              <a:rPr lang="en-US" baseline="0" dirty="0" smtClean="0"/>
              <a:t> 8 after the egg is laid.  Brood is sealed for 11-12 days.  Work the math!</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Cage the queen for 2 weeks, then release her. Apply oxalic dribble at </a:t>
            </a:r>
            <a:r>
              <a:rPr lang="en-US" baseline="0" dirty="0" smtClean="0"/>
              <a:t>4-5 days after her </a:t>
            </a:r>
            <a:r>
              <a:rPr lang="en-US" baseline="0" dirty="0" smtClean="0"/>
              <a:t>release—there will not be any brood cells of the right age for the mite to enter until Day 8 after she starts laying eggs.</a:t>
            </a:r>
            <a:endParaRPr lang="en-US" dirty="0"/>
          </a:p>
        </p:txBody>
      </p:sp>
      <p:sp>
        <p:nvSpPr>
          <p:cNvPr id="4" name="Slide Number Placeholder 3"/>
          <p:cNvSpPr>
            <a:spLocks noGrp="1"/>
          </p:cNvSpPr>
          <p:nvPr>
            <p:ph type="sldNum" sz="quarter" idx="10"/>
          </p:nvPr>
        </p:nvSpPr>
        <p:spPr/>
        <p:txBody>
          <a:bodyPr/>
          <a:lstStyle/>
          <a:p>
            <a:fld id="{2A74AA07-4671-45BA-908C-ABFB2DCCF38C}"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Oxalic has a high dissociation constant, meaning that it has more acidic effect than citric,</a:t>
            </a:r>
            <a:r>
              <a:rPr lang="en-US" baseline="0" dirty="0" smtClean="0"/>
              <a:t> acetic, or lactic acid—any of which can be used for varroa control.  Oxalic just works best.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 a window of opportunity for treatment.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xfrm>
            <a:off x="1154113" y="693738"/>
            <a:ext cx="4487862" cy="3367087"/>
          </a:xfrm>
        </p:spPr>
      </p:sp>
      <p:sp>
        <p:nvSpPr>
          <p:cNvPr id="395267" name="Notes Placeholder 2"/>
          <p:cNvSpPr>
            <a:spLocks noGrp="1"/>
          </p:cNvSpPr>
          <p:nvPr>
            <p:ph type="body" idx="1"/>
          </p:nvPr>
        </p:nvSpPr>
        <p:spPr>
          <a:noFill/>
          <a:ln/>
        </p:spPr>
        <p:txBody>
          <a:bodyPr/>
          <a:lstStyle/>
          <a:p>
            <a:r>
              <a:rPr lang="en-US" dirty="0" smtClean="0"/>
              <a:t>Once the</a:t>
            </a:r>
            <a:r>
              <a:rPr lang="en-US" baseline="0" dirty="0" smtClean="0"/>
              <a:t> queen resumes </a:t>
            </a:r>
            <a:r>
              <a:rPr lang="en-US" baseline="0" dirty="0" err="1" smtClean="0"/>
              <a:t>egglaying</a:t>
            </a:r>
            <a:r>
              <a:rPr lang="en-US" baseline="0" dirty="0" smtClean="0"/>
              <a:t>, no mites can enter a cell for 8 days.  Treatment at 4 to 5 days after queen release results in optimal exposure of the mites to oxalic.</a:t>
            </a:r>
            <a:endParaRPr lang="en-US" dirty="0" smtClean="0"/>
          </a:p>
        </p:txBody>
      </p:sp>
      <p:sp>
        <p:nvSpPr>
          <p:cNvPr id="395268" name="Slide Number Placeholder 3"/>
          <p:cNvSpPr>
            <a:spLocks noGrp="1"/>
          </p:cNvSpPr>
          <p:nvPr>
            <p:ph type="sldNum" sz="quarter"/>
          </p:nvPr>
        </p:nvSpPr>
        <p:spPr>
          <a:xfrm>
            <a:off x="3884240" y="8685068"/>
            <a:ext cx="2972360" cy="457489"/>
          </a:xfrm>
          <a:noFill/>
        </p:spPr>
        <p:txBody>
          <a:bodyPr/>
          <a:lstStyle/>
          <a:p>
            <a:fld id="{37BAA420-6D90-4881-81D5-EBD4F9F39539}" type="slidenum">
              <a:rPr lang="en-US">
                <a:solidFill>
                  <a:srgbClr val="FFFFFF"/>
                </a:solidFill>
              </a:rPr>
              <a:pPr/>
              <a:t>53</a:t>
            </a:fld>
            <a:endParaRPr lang="en-US">
              <a:solidFill>
                <a:srgbClr val="FFFFFF"/>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same timing applies as with treating</a:t>
            </a:r>
            <a:r>
              <a:rPr lang="en-US" baseline="0" dirty="0" smtClean="0"/>
              <a:t> </a:t>
            </a:r>
            <a:r>
              <a:rPr lang="en-US" baseline="0" dirty="0" err="1" smtClean="0"/>
              <a:t>nucs</a:t>
            </a:r>
            <a:r>
              <a:rPr lang="en-US" baseline="0" dirty="0" smtClean="0"/>
              <a:t>, which I’ll cover in a few minutes.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Kill</a:t>
            </a:r>
            <a:r>
              <a:rPr lang="en-US" baseline="0" dirty="0" smtClean="0"/>
              <a:t> two birds with one stone—summer </a:t>
            </a:r>
            <a:r>
              <a:rPr lang="en-US" baseline="0" dirty="0" err="1" smtClean="0"/>
              <a:t>requeening</a:t>
            </a:r>
            <a:r>
              <a:rPr lang="en-US" baseline="0" dirty="0" smtClean="0"/>
              <a:t> after the main flow, along with inexpensive mite control.</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takes a minimum of 8 days after installation before there can be larval cells mature enough for varroa to invade.  Treat with oxalic by 5 days after installation to allow the new colony to get off to a clean start with minimal mites (an </a:t>
            </a:r>
            <a:r>
              <a:rPr lang="en-US" baseline="0" dirty="0" err="1" smtClean="0"/>
              <a:t>Apivar</a:t>
            </a:r>
            <a:r>
              <a:rPr lang="en-US" baseline="0" dirty="0" smtClean="0"/>
              <a:t> strip also works very well for </a:t>
            </a:r>
            <a:r>
              <a:rPr lang="en-US" baseline="0" smtClean="0"/>
              <a:t>this purpose).</a:t>
            </a:r>
            <a:endParaRPr lang="en-US" dirty="0"/>
          </a:p>
        </p:txBody>
      </p:sp>
      <p:sp>
        <p:nvSpPr>
          <p:cNvPr id="4" name="Slide Number Placeholder 3"/>
          <p:cNvSpPr>
            <a:spLocks noGrp="1"/>
          </p:cNvSpPr>
          <p:nvPr>
            <p:ph type="sldNum" sz="quarter" idx="10"/>
          </p:nvPr>
        </p:nvSpPr>
        <p:spPr/>
        <p:txBody>
          <a:bodyPr/>
          <a:lstStyle/>
          <a:p>
            <a:fld id="{2062BEE1-8975-4922-B94F-3B000DFD299A}"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http://scientificbeekeeping.com/simple-early-treatment-of-nucs-against-varroa/ </a:t>
            </a:r>
            <a:endParaRPr lang="en-US" dirty="0"/>
          </a:p>
        </p:txBody>
      </p:sp>
      <p:sp>
        <p:nvSpPr>
          <p:cNvPr id="4" name="Slide Number Placeholder 3"/>
          <p:cNvSpPr>
            <a:spLocks noGrp="1"/>
          </p:cNvSpPr>
          <p:nvPr>
            <p:ph type="sldNum" sz="quarter" idx="10"/>
          </p:nvPr>
        </p:nvSpPr>
        <p:spPr/>
        <p:txBody>
          <a:bodyPr/>
          <a:lstStyle/>
          <a:p>
            <a:fld id="{2062BEE1-8975-4922-B94F-3B000DFD299A}"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Oxalic treatment</a:t>
            </a:r>
            <a:r>
              <a:rPr lang="en-US" baseline="0" dirty="0" smtClean="0"/>
              <a:t> of </a:t>
            </a:r>
            <a:r>
              <a:rPr lang="en-US" baseline="0" dirty="0" err="1" smtClean="0"/>
              <a:t>nucs</a:t>
            </a:r>
            <a:r>
              <a:rPr lang="en-US" baseline="0" dirty="0" smtClean="0"/>
              <a:t> greatly reduces the mite level, and give the colonies a “clean start.”  It takes 5 seconds and costs about a </a:t>
            </a:r>
            <a:r>
              <a:rPr lang="en-US" baseline="0" dirty="0" err="1" smtClean="0"/>
              <a:t>nickle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062BEE1-8975-4922-B94F-3B000DFD299A}"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second experiment to see whether</a:t>
            </a:r>
            <a:r>
              <a:rPr lang="en-US" baseline="0" dirty="0" smtClean="0"/>
              <a:t> it affected colony growth: </a:t>
            </a:r>
            <a:r>
              <a:rPr lang="en-US" dirty="0" smtClean="0"/>
              <a:t>http://scientificbeekeeping.com/does-oxalic-acid-treatment-of-nucs-affect-honey-production/</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Mite levels were greatly reduced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oxalic-treated</a:t>
            </a:r>
            <a:r>
              <a:rPr lang="en-US" baseline="0" dirty="0" smtClean="0"/>
              <a:t> </a:t>
            </a:r>
            <a:r>
              <a:rPr lang="en-US" baseline="0" dirty="0" err="1" smtClean="0"/>
              <a:t>nucs</a:t>
            </a:r>
            <a:r>
              <a:rPr lang="en-US" baseline="0" dirty="0" smtClean="0"/>
              <a:t> grew substantially more rapidly!</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studies, as well as </a:t>
            </a:r>
            <a:r>
              <a:rPr lang="en-US" dirty="0" smtClean="0"/>
              <a:t>my </a:t>
            </a:r>
            <a:r>
              <a:rPr lang="en-US" dirty="0" smtClean="0"/>
              <a:t>own experience, shows no noticeable</a:t>
            </a:r>
            <a:r>
              <a:rPr lang="en-US" baseline="0" dirty="0" smtClean="0"/>
              <a:t> negative effect upon queens, even new queens in </a:t>
            </a:r>
            <a:r>
              <a:rPr lang="en-US" baseline="0" dirty="0" err="1" smtClean="0"/>
              <a:t>nucs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created this spreadsheet to keep track of the day that we need to apply oxalic to each </a:t>
            </a:r>
            <a:r>
              <a:rPr lang="en-US" dirty="0" err="1" smtClean="0"/>
              <a:t>nuc</a:t>
            </a:r>
            <a:r>
              <a:rPr lang="en-US" dirty="0" smtClean="0"/>
              <a:t> yard.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Lots</a:t>
            </a:r>
            <a:r>
              <a:rPr lang="en-US" baseline="0" dirty="0" smtClean="0"/>
              <a:t> of beekeepers are excited about oxalic vaporization, since they don’t need to open their hives to treat.  </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inexpensive</a:t>
            </a:r>
            <a:r>
              <a:rPr lang="en-US" baseline="0" dirty="0" smtClean="0"/>
              <a:t> device.  Others that incorporate accurate temperature control and a blower work better if the cluster is tight.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want to see the oxalic fog outside the hive.  </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69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 dose</a:t>
            </a:r>
            <a:r>
              <a:rPr lang="en-US" baseline="0" dirty="0" smtClean="0"/>
              <a:t> is 2-4 grams of oxalic per hive.</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70</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beekeepers report problems with hot vaporizers.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71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xfrm>
            <a:off x="1154113" y="693738"/>
            <a:ext cx="4487862" cy="3367087"/>
          </a:xfrm>
        </p:spPr>
      </p:sp>
      <p:sp>
        <p:nvSpPr>
          <p:cNvPr id="394243" name="Notes Placeholder 2"/>
          <p:cNvSpPr>
            <a:spLocks noGrp="1"/>
          </p:cNvSpPr>
          <p:nvPr>
            <p:ph type="body" idx="1"/>
          </p:nvPr>
        </p:nvSpPr>
        <p:spPr>
          <a:noFill/>
          <a:ln/>
        </p:spPr>
        <p:txBody>
          <a:bodyPr/>
          <a:lstStyle/>
          <a:p>
            <a:r>
              <a:rPr lang="en-US" dirty="0" smtClean="0"/>
              <a:t>This is a photo of one</a:t>
            </a:r>
            <a:r>
              <a:rPr lang="en-US" baseline="0" dirty="0" smtClean="0"/>
              <a:t> of the oxalis species.  Most Californians remember enjoying sucking on the stems of Buttercup Oxalis as kids.  The juice tastes similar to lemonade, and is essentially the same as the oxalic syrup that we apply to our hives.</a:t>
            </a:r>
            <a:endParaRPr lang="en-US" dirty="0" smtClean="0"/>
          </a:p>
        </p:txBody>
      </p:sp>
      <p:sp>
        <p:nvSpPr>
          <p:cNvPr id="394244" name="Slide Number Placeholder 3"/>
          <p:cNvSpPr>
            <a:spLocks noGrp="1"/>
          </p:cNvSpPr>
          <p:nvPr>
            <p:ph type="sldNum" sz="quarter"/>
          </p:nvPr>
        </p:nvSpPr>
        <p:spPr>
          <a:xfrm>
            <a:off x="3884240" y="8685068"/>
            <a:ext cx="2972360" cy="457489"/>
          </a:xfrm>
          <a:noFill/>
        </p:spPr>
        <p:txBody>
          <a:bodyPr/>
          <a:lstStyle/>
          <a:p>
            <a:fld id="{0EB72C7D-EEEF-4FB7-8A58-5A248274BC65}" type="slidenum">
              <a:rPr lang="en-US">
                <a:solidFill>
                  <a:srgbClr val="FFFFFF"/>
                </a:solidFill>
              </a:rPr>
              <a:pPr/>
              <a:t>8</a:t>
            </a:fld>
            <a:endParaRPr lang="en-US">
              <a:solidFill>
                <a:srgbClr val="FFFFFF"/>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 consideration if your bees have a long winter ahead.</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72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method has pros and cons.</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74</a:t>
            </a:fld>
            <a:endParaRPr lang="en-US"/>
          </a:p>
        </p:txBody>
      </p:sp>
    </p:spTree>
    <p:extLst>
      <p:ext uri="{BB962C8B-B14F-4D97-AF65-F5344CB8AC3E}">
        <p14:creationId xmlns:p14="http://schemas.microsoft.com/office/powerpoint/2010/main" val="19435217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graphs are from a mite treatment calculator that I created.  You can obtain g</a:t>
            </a:r>
            <a:r>
              <a:rPr lang="en-US" dirty="0" smtClean="0"/>
              <a:t>ood </a:t>
            </a:r>
            <a:r>
              <a:rPr lang="en-US" dirty="0" smtClean="0"/>
              <a:t>efficacy if there is no</a:t>
            </a:r>
            <a:r>
              <a:rPr lang="en-US" baseline="0" dirty="0" smtClean="0"/>
              <a:t> brood present, </a:t>
            </a:r>
            <a:r>
              <a:rPr lang="en-US" i="1" baseline="0" dirty="0" smtClean="0"/>
              <a:t>and the vapor penetrates the cluster</a:t>
            </a:r>
            <a:r>
              <a:rPr lang="en-US" baseline="0" dirty="0" smtClean="0"/>
              <a:t>.  Efficacy of either dribble or sublimation can approach 95%.</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75</a:t>
            </a:fld>
            <a:endParaRPr lang="en-US"/>
          </a:p>
        </p:txBody>
      </p:sp>
    </p:spTree>
    <p:extLst>
      <p:ext uri="{BB962C8B-B14F-4D97-AF65-F5344CB8AC3E}">
        <p14:creationId xmlns:p14="http://schemas.microsoft.com/office/powerpoint/2010/main" val="23230666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Little benefit if</a:t>
            </a:r>
            <a:r>
              <a:rPr lang="en-US" baseline="0" dirty="0" smtClean="0"/>
              <a:t> applied when the colony is in full brood production.</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76</a:t>
            </a:fld>
            <a:endParaRPr lang="en-US"/>
          </a:p>
        </p:txBody>
      </p:sp>
    </p:spTree>
    <p:extLst>
      <p:ext uri="{BB962C8B-B14F-4D97-AF65-F5344CB8AC3E}">
        <p14:creationId xmlns:p14="http://schemas.microsoft.com/office/powerpoint/2010/main" val="29901368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with multiple treatments during the summer, efficacy may be low.</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77</a:t>
            </a:fld>
            <a:endParaRPr lang="en-US"/>
          </a:p>
        </p:txBody>
      </p:sp>
    </p:spTree>
    <p:extLst>
      <p:ext uri="{BB962C8B-B14F-4D97-AF65-F5344CB8AC3E}">
        <p14:creationId xmlns:p14="http://schemas.microsoft.com/office/powerpoint/2010/main" val="22518529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the efficacy of weekly oxalic treatments.  </a:t>
            </a:r>
            <a:r>
              <a:rPr lang="en-US" i="1" baseline="0" dirty="0" smtClean="0"/>
              <a:t>This many treatments would be stressful to the colony.</a:t>
            </a:r>
            <a:endParaRPr lang="en-US" i="1" dirty="0"/>
          </a:p>
        </p:txBody>
      </p:sp>
      <p:sp>
        <p:nvSpPr>
          <p:cNvPr id="4" name="Slide Number Placeholder 3"/>
          <p:cNvSpPr>
            <a:spLocks noGrp="1"/>
          </p:cNvSpPr>
          <p:nvPr>
            <p:ph type="sldNum" sz="quarter" idx="10"/>
          </p:nvPr>
        </p:nvSpPr>
        <p:spPr/>
        <p:txBody>
          <a:bodyPr/>
          <a:lstStyle/>
          <a:p>
            <a:fld id="{057F6C3A-6357-439E-8937-FFA84120EAD8}" type="slidenum">
              <a:rPr lang="en-US" smtClean="0"/>
              <a:t>78</a:t>
            </a:fld>
            <a:endParaRPr lang="en-US"/>
          </a:p>
        </p:txBody>
      </p:sp>
    </p:spTree>
    <p:extLst>
      <p:ext uri="{BB962C8B-B14F-4D97-AF65-F5344CB8AC3E}">
        <p14:creationId xmlns:p14="http://schemas.microsoft.com/office/powerpoint/2010/main" val="34985465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F6C3A-6357-439E-8937-FFA84120EAD8}" type="slidenum">
              <a:rPr lang="en-US" smtClean="0"/>
              <a:t>79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recent paper.  This method is being used in South America.</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80</a:t>
            </a:fld>
            <a:endParaRPr lang="en-US"/>
          </a:p>
        </p:txBody>
      </p:sp>
    </p:spTree>
    <p:extLst>
      <p:ext uri="{BB962C8B-B14F-4D97-AF65-F5344CB8AC3E}">
        <p14:creationId xmlns:p14="http://schemas.microsoft.com/office/powerpoint/2010/main" val="18112065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tested this method this fall with good results.  I used only 4 strips.  You’d want to wear gloves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81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p:sp>
      <p:sp>
        <p:nvSpPr>
          <p:cNvPr id="258051" name="Notes Placeholder 2"/>
          <p:cNvSpPr>
            <a:spLocks noGrp="1"/>
          </p:cNvSpPr>
          <p:nvPr>
            <p:ph type="body" idx="1"/>
          </p:nvPr>
        </p:nvSpPr>
        <p:spPr>
          <a:xfrm>
            <a:off x="686360" y="4342534"/>
            <a:ext cx="5423647" cy="4052455"/>
          </a:xfrm>
          <a:noFill/>
          <a:ln/>
        </p:spPr>
        <p:txBody>
          <a:bodyPr/>
          <a:lstStyle/>
          <a:p>
            <a:r>
              <a:rPr lang="en-US" b="1" dirty="0" smtClean="0">
                <a:solidFill>
                  <a:schemeClr val="tx1"/>
                </a:solidFill>
                <a:latin typeface="Arial Black" pitchFamily="34" charset="0"/>
              </a:rPr>
              <a:t>Do not get stuck on only one method of mite management!</a:t>
            </a:r>
            <a:r>
              <a:rPr lang="en-US" b="1" dirty="0" smtClean="0">
                <a:solidFill>
                  <a:schemeClr val="tx1"/>
                </a:solidFill>
              </a:rPr>
              <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It’s not about knocking mite levels down—</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the trick is to never allow them to get high in the first place!</a:t>
            </a:r>
            <a:endParaRPr lang="en-US" dirty="0" smtClean="0"/>
          </a:p>
        </p:txBody>
      </p:sp>
      <p:sp>
        <p:nvSpPr>
          <p:cNvPr id="258052" name="Slide Number Placeholder 3"/>
          <p:cNvSpPr>
            <a:spLocks noGrp="1"/>
          </p:cNvSpPr>
          <p:nvPr>
            <p:ph type="sldNum" sz="quarter"/>
          </p:nvPr>
        </p:nvSpPr>
        <p:spPr>
          <a:xfrm>
            <a:off x="3881438" y="8686512"/>
            <a:ext cx="2912128" cy="395432"/>
          </a:xfrm>
          <a:noFill/>
        </p:spPr>
        <p:txBody>
          <a:bodyPr/>
          <a:lstStyle/>
          <a:p>
            <a:fld id="{96042FA9-7799-4946-A463-9057BFCF13F6}" type="slidenum">
              <a:rPr lang="en-US">
                <a:solidFill>
                  <a:srgbClr val="FFFFFF"/>
                </a:solidFill>
              </a:rPr>
              <a:pPr/>
              <a:t>82</a:t>
            </a:fld>
            <a:endParaRPr lang="en-US">
              <a:solidFill>
                <a:srgbClr val="FFFFFF"/>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eat</a:t>
            </a:r>
            <a:r>
              <a:rPr lang="en-US" baseline="0" dirty="0" smtClean="0"/>
              <a:t> plenty of oxalic acid in the vegetables in a healthy diet.</a:t>
            </a:r>
            <a:endParaRPr lang="en-US" dirty="0"/>
          </a:p>
        </p:txBody>
      </p:sp>
      <p:sp>
        <p:nvSpPr>
          <p:cNvPr id="4" name="Slide Number Placeholder 3"/>
          <p:cNvSpPr>
            <a:spLocks noGrp="1"/>
          </p:cNvSpPr>
          <p:nvPr>
            <p:ph type="sldNum" sz="quarter" idx="10"/>
          </p:nvPr>
        </p:nvSpPr>
        <p:spPr/>
        <p:txBody>
          <a:bodyPr/>
          <a:lstStyle/>
          <a:p>
            <a:fld id="{057F6C3A-6357-439E-8937-FFA84120EAD8}" type="slidenum">
              <a:rPr lang="en-US" smtClean="0"/>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Rotate treatments so that you’re not breeding for mites resistant to any one treatment.</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Happy Beekeeping--Randy</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xfrm>
            <a:off x="1154113" y="693738"/>
            <a:ext cx="4487862" cy="3367087"/>
          </a:xfrm>
        </p:spPr>
      </p:sp>
      <p:sp>
        <p:nvSpPr>
          <p:cNvPr id="361475" name="Notes Placeholder 2"/>
          <p:cNvSpPr>
            <a:spLocks noGrp="1"/>
          </p:cNvSpPr>
          <p:nvPr>
            <p:ph type="body" idx="1"/>
          </p:nvPr>
        </p:nvSpPr>
        <p:spPr>
          <a:noFill/>
          <a:ln/>
        </p:spPr>
        <p:txBody>
          <a:bodyPr/>
          <a:lstStyle/>
          <a:p>
            <a:r>
              <a:rPr lang="en-US" dirty="0" smtClean="0"/>
              <a:t>That’s for a single serving—not the whole can.</a:t>
            </a:r>
          </a:p>
        </p:txBody>
      </p:sp>
      <p:sp>
        <p:nvSpPr>
          <p:cNvPr id="361476" name="Slide Number Placeholder 3"/>
          <p:cNvSpPr>
            <a:spLocks noGrp="1"/>
          </p:cNvSpPr>
          <p:nvPr>
            <p:ph type="sldNum" sz="quarter"/>
          </p:nvPr>
        </p:nvSpPr>
        <p:spPr>
          <a:xfrm>
            <a:off x="3884240" y="8685068"/>
            <a:ext cx="2972360" cy="457489"/>
          </a:xfrm>
          <a:prstGeom prst="rect">
            <a:avLst/>
          </a:prstGeom>
          <a:noFill/>
        </p:spPr>
        <p:txBody>
          <a:bodyPr/>
          <a:lstStyle/>
          <a:p>
            <a:fld id="{8446B429-1926-467B-936C-7781BE397DCA}" type="slidenum">
              <a:rPr lang="en-US">
                <a:solidFill>
                  <a:srgbClr val="FFFFFF"/>
                </a:solidFill>
              </a:rPr>
              <a:pPr/>
              <a:t>10</a:t>
            </a:fld>
            <a:endParaRPr lang="en-US">
              <a:solidFill>
                <a:srgbClr val="FFFFFF"/>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57BDB2-2B9F-4528-8710-ECFED0C75559}"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57BDB2-2B9F-4528-8710-ECFED0C75559}"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57BDB2-2B9F-4528-8710-ECFED0C75559}"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08"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603"/>
            <a:ext cx="6400800" cy="1752664"/>
          </a:xfrm>
        </p:spPr>
        <p:txBody>
          <a:bodyPr/>
          <a:lstStyle>
            <a:lvl1pPr marL="0" indent="0" algn="ctr">
              <a:buNone/>
              <a:defRPr/>
            </a:lvl1pPr>
            <a:lvl2pPr marL="405458" indent="0" algn="ctr">
              <a:buNone/>
              <a:defRPr/>
            </a:lvl2pPr>
            <a:lvl3pPr marL="810907" indent="0" algn="ctr">
              <a:buNone/>
              <a:defRPr/>
            </a:lvl3pPr>
            <a:lvl4pPr marL="1216378" indent="0" algn="ctr">
              <a:buNone/>
              <a:defRPr/>
            </a:lvl4pPr>
            <a:lvl5pPr marL="1621834" indent="0" algn="ctr">
              <a:buNone/>
              <a:defRPr/>
            </a:lvl5pPr>
            <a:lvl6pPr marL="2027275" indent="0" algn="ctr">
              <a:buNone/>
              <a:defRPr/>
            </a:lvl6pPr>
            <a:lvl7pPr marL="2432751" indent="0" algn="ctr">
              <a:buNone/>
              <a:defRPr/>
            </a:lvl7pPr>
            <a:lvl8pPr marL="2838202" indent="0" algn="ctr">
              <a:buNone/>
              <a:defRPr/>
            </a:lvl8pPr>
            <a:lvl9pPr marL="3243662"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6FD047B-4D9D-4E68-A81D-E863EF551D7A}" type="slidenum">
              <a:rPr lang="en-US"/>
              <a:pPr>
                <a:defRPr/>
              </a:pPr>
              <a:t>‹#›</a:t>
            </a:fld>
            <a:endParaRPr lang="en-US"/>
          </a:p>
        </p:txBody>
      </p:sp>
    </p:spTree>
    <p:extLst>
      <p:ext uri="{BB962C8B-B14F-4D97-AF65-F5344CB8AC3E}">
        <p14:creationId xmlns:p14="http://schemas.microsoft.com/office/powerpoint/2010/main" val="3061010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8FE2746-C85E-47CE-960F-4C229BB4B793}" type="slidenum">
              <a:rPr lang="en-US"/>
              <a:pPr>
                <a:defRPr/>
              </a:pPr>
              <a:t>‹#›</a:t>
            </a:fld>
            <a:endParaRPr lang="en-US"/>
          </a:p>
        </p:txBody>
      </p:sp>
    </p:spTree>
    <p:extLst>
      <p:ext uri="{BB962C8B-B14F-4D97-AF65-F5344CB8AC3E}">
        <p14:creationId xmlns:p14="http://schemas.microsoft.com/office/powerpoint/2010/main" val="2798474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7146"/>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92"/>
            <a:ext cx="7771680" cy="1500638"/>
          </a:xfrm>
        </p:spPr>
        <p:txBody>
          <a:bodyPr anchor="b"/>
          <a:lstStyle>
            <a:lvl1pPr marL="0" indent="0">
              <a:buNone/>
              <a:defRPr sz="1800"/>
            </a:lvl1pPr>
            <a:lvl2pPr marL="405458" indent="0">
              <a:buNone/>
              <a:defRPr sz="1600"/>
            </a:lvl2pPr>
            <a:lvl3pPr marL="810907" indent="0">
              <a:buNone/>
              <a:defRPr sz="1500"/>
            </a:lvl3pPr>
            <a:lvl4pPr marL="1216378" indent="0">
              <a:buNone/>
              <a:defRPr sz="1300"/>
            </a:lvl4pPr>
            <a:lvl5pPr marL="1621834" indent="0">
              <a:buNone/>
              <a:defRPr sz="1300"/>
            </a:lvl5pPr>
            <a:lvl6pPr marL="2027275" indent="0">
              <a:buNone/>
              <a:defRPr sz="1300"/>
            </a:lvl6pPr>
            <a:lvl7pPr marL="2432751" indent="0">
              <a:buNone/>
              <a:defRPr sz="1300"/>
            </a:lvl7pPr>
            <a:lvl8pPr marL="2838202" indent="0">
              <a:buNone/>
              <a:defRPr sz="1300"/>
            </a:lvl8pPr>
            <a:lvl9pPr marL="3243662"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4C17246-46BD-43B5-90A4-319AA634E36B}" type="slidenum">
              <a:rPr lang="en-US"/>
              <a:pPr>
                <a:defRPr/>
              </a:pPr>
              <a:t>‹#›</a:t>
            </a:fld>
            <a:endParaRPr lang="en-US"/>
          </a:p>
        </p:txBody>
      </p:sp>
    </p:spTree>
    <p:extLst>
      <p:ext uri="{BB962C8B-B14F-4D97-AF65-F5344CB8AC3E}">
        <p14:creationId xmlns:p14="http://schemas.microsoft.com/office/powerpoint/2010/main" val="846695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553"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5433"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5790F741-00A7-4D42-84B7-A624F2D95D83}" type="slidenum">
              <a:rPr lang="en-US"/>
              <a:pPr>
                <a:defRPr/>
              </a:pPr>
              <a:t>‹#›</a:t>
            </a:fld>
            <a:endParaRPr lang="en-US"/>
          </a:p>
        </p:txBody>
      </p:sp>
    </p:spTree>
    <p:extLst>
      <p:ext uri="{BB962C8B-B14F-4D97-AF65-F5344CB8AC3E}">
        <p14:creationId xmlns:p14="http://schemas.microsoft.com/office/powerpoint/2010/main" val="427829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91" y="275354"/>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05458" indent="0">
              <a:buNone/>
              <a:defRPr sz="1800" b="1"/>
            </a:lvl2pPr>
            <a:lvl3pPr marL="810907" indent="0">
              <a:buNone/>
              <a:defRPr sz="1600" b="1"/>
            </a:lvl3pPr>
            <a:lvl4pPr marL="1216378" indent="0">
              <a:buNone/>
              <a:defRPr sz="1500" b="1"/>
            </a:lvl4pPr>
            <a:lvl5pPr marL="1621834" indent="0">
              <a:buNone/>
              <a:defRPr sz="1500" b="1"/>
            </a:lvl5pPr>
            <a:lvl6pPr marL="2027275" indent="0">
              <a:buNone/>
              <a:defRPr sz="1500" b="1"/>
            </a:lvl6pPr>
            <a:lvl7pPr marL="2432751" indent="0">
              <a:buNone/>
              <a:defRPr sz="1500" b="1"/>
            </a:lvl7pPr>
            <a:lvl8pPr marL="2838202" indent="0">
              <a:buNone/>
              <a:defRPr sz="1500" b="1"/>
            </a:lvl8pPr>
            <a:lvl9pPr marL="3243662"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05458" indent="0">
              <a:buNone/>
              <a:defRPr sz="1800" b="1"/>
            </a:lvl2pPr>
            <a:lvl3pPr marL="810907" indent="0">
              <a:buNone/>
              <a:defRPr sz="1600" b="1"/>
            </a:lvl3pPr>
            <a:lvl4pPr marL="1216378" indent="0">
              <a:buNone/>
              <a:defRPr sz="1500" b="1"/>
            </a:lvl4pPr>
            <a:lvl5pPr marL="1621834" indent="0">
              <a:buNone/>
              <a:defRPr sz="1500" b="1"/>
            </a:lvl5pPr>
            <a:lvl6pPr marL="2027275" indent="0">
              <a:buNone/>
              <a:defRPr sz="1500" b="1"/>
            </a:lvl6pPr>
            <a:lvl7pPr marL="2432751" indent="0">
              <a:buNone/>
              <a:defRPr sz="1500" b="1"/>
            </a:lvl7pPr>
            <a:lvl8pPr marL="2838202" indent="0">
              <a:buNone/>
              <a:defRPr sz="1500" b="1"/>
            </a:lvl8pPr>
            <a:lvl9pPr marL="3243662"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C656CF4B-964A-4540-B2CF-D64736665A7B}" type="slidenum">
              <a:rPr lang="en-US"/>
              <a:pPr>
                <a:defRPr/>
              </a:pPr>
              <a:t>‹#›</a:t>
            </a:fld>
            <a:endParaRPr lang="en-US"/>
          </a:p>
        </p:txBody>
      </p:sp>
    </p:spTree>
    <p:extLst>
      <p:ext uri="{BB962C8B-B14F-4D97-AF65-F5344CB8AC3E}">
        <p14:creationId xmlns:p14="http://schemas.microsoft.com/office/powerpoint/2010/main" val="856464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888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C3718870-3DC9-4911-9083-CF14F4704254}" type="slidenum">
              <a:rPr lang="en-US"/>
              <a:pPr>
                <a:defRPr/>
              </a:pPr>
              <a:t>‹#›</a:t>
            </a:fld>
            <a:endParaRPr lang="en-US"/>
          </a:p>
        </p:txBody>
      </p:sp>
    </p:spTree>
    <p:extLst>
      <p:ext uri="{BB962C8B-B14F-4D97-AF65-F5344CB8AC3E}">
        <p14:creationId xmlns:p14="http://schemas.microsoft.com/office/powerpoint/2010/main" val="8223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57BDB2-2B9F-4528-8710-ECFED0C75559}"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86"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93" y="273702"/>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86" y="1434676"/>
            <a:ext cx="3008160" cy="4692013"/>
          </a:xfrm>
        </p:spPr>
        <p:txBody>
          <a:bodyPr/>
          <a:lstStyle>
            <a:lvl1pPr marL="0" indent="0">
              <a:buNone/>
              <a:defRPr sz="1300"/>
            </a:lvl1pPr>
            <a:lvl2pPr marL="405458" indent="0">
              <a:buNone/>
              <a:defRPr sz="1100"/>
            </a:lvl2pPr>
            <a:lvl3pPr marL="810907" indent="0">
              <a:buNone/>
              <a:defRPr sz="900"/>
            </a:lvl3pPr>
            <a:lvl4pPr marL="1216378" indent="0">
              <a:buNone/>
              <a:defRPr sz="800"/>
            </a:lvl4pPr>
            <a:lvl5pPr marL="1621834" indent="0">
              <a:buNone/>
              <a:defRPr sz="800"/>
            </a:lvl5pPr>
            <a:lvl6pPr marL="2027275" indent="0">
              <a:buNone/>
              <a:defRPr sz="800"/>
            </a:lvl6pPr>
            <a:lvl7pPr marL="2432751" indent="0">
              <a:buNone/>
              <a:defRPr sz="800"/>
            </a:lvl7pPr>
            <a:lvl8pPr marL="2838202" indent="0">
              <a:buNone/>
              <a:defRPr sz="800"/>
            </a:lvl8pPr>
            <a:lvl9pPr marL="3243662"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F5867115-588D-412E-AD77-2D87A3A52642}" type="slidenum">
              <a:rPr lang="en-US"/>
              <a:pPr>
                <a:defRPr/>
              </a:pPr>
              <a:t>‹#›</a:t>
            </a:fld>
            <a:endParaRPr lang="en-US"/>
          </a:p>
        </p:txBody>
      </p:sp>
    </p:spTree>
    <p:extLst>
      <p:ext uri="{BB962C8B-B14F-4D97-AF65-F5344CB8AC3E}">
        <p14:creationId xmlns:p14="http://schemas.microsoft.com/office/powerpoint/2010/main" val="771682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73" y="4800094"/>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73" y="612141"/>
            <a:ext cx="5486400" cy="4115952"/>
          </a:xfrm>
        </p:spPr>
        <p:txBody>
          <a:bodyPr/>
          <a:lstStyle>
            <a:lvl1pPr marL="0" indent="0">
              <a:buNone/>
              <a:defRPr sz="2900"/>
            </a:lvl1pPr>
            <a:lvl2pPr marL="405458" indent="0">
              <a:buNone/>
              <a:defRPr sz="2500"/>
            </a:lvl2pPr>
            <a:lvl3pPr marL="810907" indent="0">
              <a:buNone/>
              <a:defRPr sz="2200"/>
            </a:lvl3pPr>
            <a:lvl4pPr marL="1216378" indent="0">
              <a:buNone/>
              <a:defRPr sz="1800"/>
            </a:lvl4pPr>
            <a:lvl5pPr marL="1621834" indent="0">
              <a:buNone/>
              <a:defRPr sz="1800"/>
            </a:lvl5pPr>
            <a:lvl6pPr marL="2027275" indent="0">
              <a:buNone/>
              <a:defRPr sz="1800"/>
            </a:lvl6pPr>
            <a:lvl7pPr marL="2432751" indent="0">
              <a:buNone/>
              <a:defRPr sz="1800"/>
            </a:lvl7pPr>
            <a:lvl8pPr marL="2838202" indent="0">
              <a:buNone/>
              <a:defRPr sz="1800"/>
            </a:lvl8pPr>
            <a:lvl9pPr marL="3243662" indent="0">
              <a:buNone/>
              <a:defRPr sz="1800"/>
            </a:lvl9pPr>
          </a:lstStyle>
          <a:p>
            <a:pPr lvl="0"/>
            <a:endParaRPr lang="en-US" noProof="0" smtClean="0"/>
          </a:p>
        </p:txBody>
      </p:sp>
      <p:sp>
        <p:nvSpPr>
          <p:cNvPr id="4" name="Text Placeholder 3"/>
          <p:cNvSpPr>
            <a:spLocks noGrp="1"/>
          </p:cNvSpPr>
          <p:nvPr>
            <p:ph type="body" sz="half" idx="2"/>
          </p:nvPr>
        </p:nvSpPr>
        <p:spPr>
          <a:xfrm>
            <a:off x="1792873" y="5367510"/>
            <a:ext cx="5486400" cy="805044"/>
          </a:xfrm>
        </p:spPr>
        <p:txBody>
          <a:bodyPr/>
          <a:lstStyle>
            <a:lvl1pPr marL="0" indent="0">
              <a:buNone/>
              <a:defRPr sz="1300"/>
            </a:lvl1pPr>
            <a:lvl2pPr marL="405458" indent="0">
              <a:buNone/>
              <a:defRPr sz="1100"/>
            </a:lvl2pPr>
            <a:lvl3pPr marL="810907" indent="0">
              <a:buNone/>
              <a:defRPr sz="900"/>
            </a:lvl3pPr>
            <a:lvl4pPr marL="1216378" indent="0">
              <a:buNone/>
              <a:defRPr sz="800"/>
            </a:lvl4pPr>
            <a:lvl5pPr marL="1621834" indent="0">
              <a:buNone/>
              <a:defRPr sz="800"/>
            </a:lvl5pPr>
            <a:lvl6pPr marL="2027275" indent="0">
              <a:buNone/>
              <a:defRPr sz="800"/>
            </a:lvl6pPr>
            <a:lvl7pPr marL="2432751" indent="0">
              <a:buNone/>
              <a:defRPr sz="800"/>
            </a:lvl7pPr>
            <a:lvl8pPr marL="2838202" indent="0">
              <a:buNone/>
              <a:defRPr sz="800"/>
            </a:lvl8pPr>
            <a:lvl9pPr marL="3243662"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4E04FA0-2DDF-4885-8642-22EFFA6EC3F8}" type="slidenum">
              <a:rPr lang="en-US"/>
              <a:pPr>
                <a:defRPr/>
              </a:pPr>
              <a:t>‹#›</a:t>
            </a:fld>
            <a:endParaRPr lang="en-US"/>
          </a:p>
        </p:txBody>
      </p:sp>
    </p:spTree>
    <p:extLst>
      <p:ext uri="{BB962C8B-B14F-4D97-AF65-F5344CB8AC3E}">
        <p14:creationId xmlns:p14="http://schemas.microsoft.com/office/powerpoint/2010/main" val="161718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8B308F5-C3BF-4F38-89DA-89F953D82484}" type="slidenum">
              <a:rPr lang="en-US"/>
              <a:pPr>
                <a:defRPr/>
              </a:pPr>
              <a:t>‹#›</a:t>
            </a:fld>
            <a:endParaRPr lang="en-US"/>
          </a:p>
        </p:txBody>
      </p:sp>
    </p:spTree>
    <p:extLst>
      <p:ext uri="{BB962C8B-B14F-4D97-AF65-F5344CB8AC3E}">
        <p14:creationId xmlns:p14="http://schemas.microsoft.com/office/powerpoint/2010/main" val="4267835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191" y="273702"/>
            <a:ext cx="2054880" cy="5848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702"/>
            <a:ext cx="6026400" cy="5848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9F3594D-0A93-4505-9EB0-841F6EF4D52B}" type="slidenum">
              <a:rPr lang="en-US"/>
              <a:pPr>
                <a:defRPr/>
              </a:pPr>
              <a:t>‹#›</a:t>
            </a:fld>
            <a:endParaRPr lang="en-US"/>
          </a:p>
        </p:txBody>
      </p:sp>
    </p:spTree>
    <p:extLst>
      <p:ext uri="{BB962C8B-B14F-4D97-AF65-F5344CB8AC3E}">
        <p14:creationId xmlns:p14="http://schemas.microsoft.com/office/powerpoint/2010/main" val="2620637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19520" cy="113628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6553" y="1604328"/>
            <a:ext cx="4040640" cy="4517755"/>
          </a:xfrm>
        </p:spPr>
        <p:txBody>
          <a:bodyPr/>
          <a:lstStyle/>
          <a:p>
            <a:pPr lvl="0"/>
            <a:endParaRPr lang="en-US" noProof="0" smtClean="0"/>
          </a:p>
        </p:txBody>
      </p:sp>
      <p:sp>
        <p:nvSpPr>
          <p:cNvPr id="4" name="Text Placeholder 3"/>
          <p:cNvSpPr>
            <a:spLocks noGrp="1"/>
          </p:cNvSpPr>
          <p:nvPr>
            <p:ph type="body" sz="half" idx="2"/>
          </p:nvPr>
        </p:nvSpPr>
        <p:spPr>
          <a:xfrm>
            <a:off x="4635433" y="1604328"/>
            <a:ext cx="4040640" cy="45177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243EF28-DF81-4CAD-814E-EB74EABFBECF}" type="slidenum">
              <a:rPr lang="en-US"/>
              <a:pPr>
                <a:defRPr/>
              </a:pPr>
              <a:t>‹#›</a:t>
            </a:fld>
            <a:endParaRPr lang="en-US"/>
          </a:p>
        </p:txBody>
      </p:sp>
    </p:spTree>
    <p:extLst>
      <p:ext uri="{BB962C8B-B14F-4D97-AF65-F5344CB8AC3E}">
        <p14:creationId xmlns:p14="http://schemas.microsoft.com/office/powerpoint/2010/main" val="1785942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77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57BDB2-2B9F-4528-8710-ECFED0C75559}" type="datetimeFigureOut">
              <a:rPr lang="en-US" smtClean="0"/>
              <a:t>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57BDB2-2B9F-4528-8710-ECFED0C75559}"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57BDB2-2B9F-4528-8710-ECFED0C75559}" type="datetimeFigureOut">
              <a:rPr lang="en-US" smtClean="0"/>
              <a:t>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57BDB2-2B9F-4528-8710-ECFED0C75559}" type="datetimeFigureOut">
              <a:rPr lang="en-US" smtClean="0"/>
              <a:t>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57BDB2-2B9F-4528-8710-ECFED0C75559}" type="datetimeFigureOut">
              <a:rPr lang="en-US" smtClean="0"/>
              <a:t>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7BDB2-2B9F-4528-8710-ECFED0C75559}"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57BDB2-2B9F-4528-8710-ECFED0C75559}" type="datetimeFigureOut">
              <a:rPr lang="en-US" smtClean="0"/>
              <a:t>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BE0175-B7FD-4D3F-BAB3-557FC971120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7BDB2-2B9F-4528-8710-ECFED0C75559}" type="datetimeFigureOut">
              <a:rPr lang="en-US" smtClean="0"/>
              <a:t>1/14/2016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E0175-B7FD-4D3F-BAB3-557FC971120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456480" y="273629"/>
            <a:ext cx="8219520" cy="113628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123" name="Rectangle 2"/>
          <p:cNvSpPr>
            <a:spLocks noGrp="1" noChangeArrowheads="1"/>
          </p:cNvSpPr>
          <p:nvPr>
            <p:ph type="body" idx="1"/>
          </p:nvPr>
        </p:nvSpPr>
        <p:spPr bwMode="auto">
          <a:xfrm>
            <a:off x="456480" y="1604328"/>
            <a:ext cx="8219520" cy="4517755"/>
          </a:xfrm>
          <a:prstGeom prst="rect">
            <a:avLst/>
          </a:prstGeom>
          <a:noFill/>
          <a:ln w="9525">
            <a:noFill/>
            <a:round/>
            <a:headEnd/>
            <a:tailEnd/>
          </a:ln>
        </p:spPr>
        <p:txBody>
          <a:bodyPr vert="horz" wrap="square" lIns="0" tIns="71502"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456481" y="6247453"/>
            <a:ext cx="2121120" cy="46372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defTabSz="411427" fontAlgn="base" hangingPunct="0">
              <a:lnSpc>
                <a:spcPct val="90000"/>
              </a:lnSpc>
              <a:spcBef>
                <a:spcPct val="0"/>
              </a:spcBef>
              <a:spcAft>
                <a:spcPct val="0"/>
              </a:spcAft>
              <a:buClr>
                <a:srgbClr val="000000"/>
              </a:buClr>
              <a:buSzPct val="100000"/>
              <a:buFont typeface="Times New Roman" pitchFamily="16" charset="0"/>
              <a:buNone/>
              <a:defRPr sz="1300">
                <a:solidFill>
                  <a:srgbClr val="000000"/>
                </a:solidFill>
                <a:latin typeface="Times New Roman" pitchFamily="16" charset="0"/>
              </a:defRPr>
            </a:lvl1pPr>
          </a:lstStyle>
          <a:p>
            <a:pPr>
              <a:defRPr/>
            </a:pPr>
            <a:endParaRPr lang="en-US" dirty="0">
              <a:cs typeface="Lucida Sans Unicode" charset="0"/>
            </a:endParaRPr>
          </a:p>
        </p:txBody>
      </p:sp>
      <p:sp>
        <p:nvSpPr>
          <p:cNvPr id="1028" name="Rectangle 4"/>
          <p:cNvSpPr>
            <a:spLocks noGrp="1" noChangeArrowheads="1"/>
          </p:cNvSpPr>
          <p:nvPr>
            <p:ph type="ftr"/>
          </p:nvPr>
        </p:nvSpPr>
        <p:spPr bwMode="auto">
          <a:xfrm>
            <a:off x="3127682" y="6247453"/>
            <a:ext cx="2890080" cy="46372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defTabSz="411427" fontAlgn="base" hangingPunct="0">
              <a:lnSpc>
                <a:spcPct val="90000"/>
              </a:lnSpc>
              <a:spcBef>
                <a:spcPct val="0"/>
              </a:spcBef>
              <a:spcAft>
                <a:spcPct val="0"/>
              </a:spcAft>
              <a:buClr>
                <a:srgbClr val="000000"/>
              </a:buClr>
              <a:buSzPct val="100000"/>
              <a:buFont typeface="Times New Roman" pitchFamily="16" charset="0"/>
              <a:buNone/>
              <a:defRPr sz="1300">
                <a:solidFill>
                  <a:srgbClr val="000000"/>
                </a:solidFill>
                <a:latin typeface="Times New Roman" pitchFamily="16" charset="0"/>
              </a:defRPr>
            </a:lvl1pPr>
          </a:lstStyle>
          <a:p>
            <a:pPr>
              <a:defRPr/>
            </a:pPr>
            <a:endParaRPr lang="en-US" dirty="0">
              <a:cs typeface="Lucida Sans Unicode" charset="0"/>
            </a:endParaRPr>
          </a:p>
        </p:txBody>
      </p:sp>
      <p:sp>
        <p:nvSpPr>
          <p:cNvPr id="1029" name="Rectangle 5"/>
          <p:cNvSpPr>
            <a:spLocks noGrp="1" noChangeArrowheads="1"/>
          </p:cNvSpPr>
          <p:nvPr>
            <p:ph type="sldNum"/>
          </p:nvPr>
        </p:nvSpPr>
        <p:spPr bwMode="auto">
          <a:xfrm>
            <a:off x="6556321" y="6247453"/>
            <a:ext cx="2121120" cy="46372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defTabSz="411427" fontAlgn="base" hangingPunct="0">
              <a:lnSpc>
                <a:spcPct val="90000"/>
              </a:lnSpc>
              <a:spcBef>
                <a:spcPct val="0"/>
              </a:spcBef>
              <a:spcAft>
                <a:spcPct val="0"/>
              </a:spcAft>
              <a:buClr>
                <a:srgbClr val="000000"/>
              </a:buClr>
              <a:buSzPct val="100000"/>
              <a:buFont typeface="Times New Roman" pitchFamily="16" charset="0"/>
              <a:buNone/>
              <a:defRPr sz="1300">
                <a:solidFill>
                  <a:srgbClr val="000000"/>
                </a:solidFill>
                <a:latin typeface="Times New Roman" pitchFamily="16" charset="0"/>
              </a:defRPr>
            </a:lvl1pPr>
          </a:lstStyle>
          <a:p>
            <a:pPr>
              <a:defRPr/>
            </a:pPr>
            <a:fld id="{0B7E4124-0F20-4C68-97CD-959983ADF51F}" type="slidenum">
              <a:rPr lang="en-US" smtClean="0">
                <a:cs typeface="Lucida Sans Unicode" charset="0"/>
              </a:rPr>
              <a:pPr>
                <a:defRPr/>
              </a:pPr>
              <a:t>‹#›</a:t>
            </a:fld>
            <a:endParaRPr lang="en-US" dirty="0">
              <a:cs typeface="Lucida Sans Unicode" charset="0"/>
            </a:endParaRPr>
          </a:p>
        </p:txBody>
      </p:sp>
    </p:spTree>
    <p:extLst>
      <p:ext uri="{BB962C8B-B14F-4D97-AF65-F5344CB8AC3E}">
        <p14:creationId xmlns:p14="http://schemas.microsoft.com/office/powerpoint/2010/main" val="19299129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2pPr>
      <a:lvl3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3pPr>
      <a:lvl4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4pPr>
      <a:lvl5pPr algn="ctr" defTabSz="404282" rtl="0" eaLnBrk="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Calibri" pitchFamily="34" charset="0"/>
          <a:ea typeface="Lucida Sans Unicode" charset="0"/>
          <a:cs typeface="Lucida Sans Unicode" charset="0"/>
        </a:defRPr>
      </a:lvl5pPr>
      <a:lvl6pPr marL="2230019"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6pPr>
      <a:lvl7pPr marL="2635477"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7pPr>
      <a:lvl8pPr marL="3040927"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8pPr>
      <a:lvl9pPr marL="3446385" indent="-202743" algn="ctr" defTabSz="405458" rtl="0" fontAlgn="base" hangingPunct="0">
        <a:lnSpc>
          <a:spcPct val="87000"/>
        </a:lnSpc>
        <a:spcBef>
          <a:spcPct val="0"/>
        </a:spcBef>
        <a:spcAft>
          <a:spcPct val="0"/>
        </a:spcAft>
        <a:buClr>
          <a:srgbClr val="000000"/>
        </a:buClr>
        <a:buSzPct val="100000"/>
        <a:buFont typeface="Times New Roman" pitchFamily="16" charset="0"/>
        <a:defRPr sz="4000">
          <a:solidFill>
            <a:srgbClr val="000000"/>
          </a:solidFill>
          <a:latin typeface="Arial" charset="0"/>
          <a:ea typeface="Lucida Sans Unicode" charset="0"/>
          <a:cs typeface="Lucida Sans Unicode" charset="0"/>
        </a:defRPr>
      </a:lvl9pPr>
    </p:titleStyle>
    <p:bodyStyle>
      <a:lvl1pPr marL="302861" indent="-302861" algn="l" defTabSz="404282" rtl="0" eaLnBrk="0" fontAlgn="base" hangingPunct="0">
        <a:lnSpc>
          <a:spcPct val="87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58585" indent="-252860" algn="l" defTabSz="404282" rtl="0" eaLnBrk="0" fontAlgn="base" hangingPunct="0">
        <a:lnSpc>
          <a:spcPct val="87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12856" indent="-201427" algn="l" defTabSz="404282" rtl="0" eaLnBrk="0" fontAlgn="base" hangingPunct="0">
        <a:lnSpc>
          <a:spcPct val="87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18583" indent="-201427" algn="l" defTabSz="404282" rtl="0" eaLnBrk="0" fontAlgn="base" hangingPunct="0">
        <a:lnSpc>
          <a:spcPct val="87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24284" indent="-201427" algn="l" defTabSz="404282" rtl="0" eaLnBrk="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30019"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35477"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040927"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446385" indent="-202743" algn="l" defTabSz="405458" rtl="0" fontAlgn="base" hangingPunct="0">
        <a:lnSpc>
          <a:spcPct val="87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10907" rtl="0" eaLnBrk="1" latinLnBrk="0" hangingPunct="1">
        <a:defRPr sz="1600" kern="1200">
          <a:solidFill>
            <a:schemeClr val="tx1"/>
          </a:solidFill>
          <a:latin typeface="+mn-lt"/>
          <a:ea typeface="+mn-ea"/>
          <a:cs typeface="+mn-cs"/>
        </a:defRPr>
      </a:lvl1pPr>
      <a:lvl2pPr marL="405458" algn="l" defTabSz="810907" rtl="0" eaLnBrk="1" latinLnBrk="0" hangingPunct="1">
        <a:defRPr sz="1600" kern="1200">
          <a:solidFill>
            <a:schemeClr val="tx1"/>
          </a:solidFill>
          <a:latin typeface="+mn-lt"/>
          <a:ea typeface="+mn-ea"/>
          <a:cs typeface="+mn-cs"/>
        </a:defRPr>
      </a:lvl2pPr>
      <a:lvl3pPr marL="810907" algn="l" defTabSz="810907" rtl="0" eaLnBrk="1" latinLnBrk="0" hangingPunct="1">
        <a:defRPr sz="1600" kern="1200">
          <a:solidFill>
            <a:schemeClr val="tx1"/>
          </a:solidFill>
          <a:latin typeface="+mn-lt"/>
          <a:ea typeface="+mn-ea"/>
          <a:cs typeface="+mn-cs"/>
        </a:defRPr>
      </a:lvl3pPr>
      <a:lvl4pPr marL="1216378" algn="l" defTabSz="810907" rtl="0" eaLnBrk="1" latinLnBrk="0" hangingPunct="1">
        <a:defRPr sz="1600" kern="1200">
          <a:solidFill>
            <a:schemeClr val="tx1"/>
          </a:solidFill>
          <a:latin typeface="+mn-lt"/>
          <a:ea typeface="+mn-ea"/>
          <a:cs typeface="+mn-cs"/>
        </a:defRPr>
      </a:lvl4pPr>
      <a:lvl5pPr marL="1621834" algn="l" defTabSz="810907" rtl="0" eaLnBrk="1" latinLnBrk="0" hangingPunct="1">
        <a:defRPr sz="1600" kern="1200">
          <a:solidFill>
            <a:schemeClr val="tx1"/>
          </a:solidFill>
          <a:latin typeface="+mn-lt"/>
          <a:ea typeface="+mn-ea"/>
          <a:cs typeface="+mn-cs"/>
        </a:defRPr>
      </a:lvl5pPr>
      <a:lvl6pPr marL="2027275" algn="l" defTabSz="810907" rtl="0" eaLnBrk="1" latinLnBrk="0" hangingPunct="1">
        <a:defRPr sz="1600" kern="1200">
          <a:solidFill>
            <a:schemeClr val="tx1"/>
          </a:solidFill>
          <a:latin typeface="+mn-lt"/>
          <a:ea typeface="+mn-ea"/>
          <a:cs typeface="+mn-cs"/>
        </a:defRPr>
      </a:lvl6pPr>
      <a:lvl7pPr marL="2432751" algn="l" defTabSz="810907" rtl="0" eaLnBrk="1" latinLnBrk="0" hangingPunct="1">
        <a:defRPr sz="1600" kern="1200">
          <a:solidFill>
            <a:schemeClr val="tx1"/>
          </a:solidFill>
          <a:latin typeface="+mn-lt"/>
          <a:ea typeface="+mn-ea"/>
          <a:cs typeface="+mn-cs"/>
        </a:defRPr>
      </a:lvl7pPr>
      <a:lvl8pPr marL="2838202" algn="l" defTabSz="810907" rtl="0" eaLnBrk="1" latinLnBrk="0" hangingPunct="1">
        <a:defRPr sz="1600" kern="1200">
          <a:solidFill>
            <a:schemeClr val="tx1"/>
          </a:solidFill>
          <a:latin typeface="+mn-lt"/>
          <a:ea typeface="+mn-ea"/>
          <a:cs typeface="+mn-cs"/>
        </a:defRPr>
      </a:lvl8pPr>
      <a:lvl9pPr marL="3243662" algn="l" defTabSz="8109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5139869"/>
          </a:xfrm>
          <a:prstGeom prst="rect">
            <a:avLst/>
          </a:prstGeom>
          <a:noFill/>
        </p:spPr>
        <p:txBody>
          <a:bodyPr wrap="square" rtlCol="0">
            <a:spAutoFit/>
          </a:bodyPr>
          <a:lstStyle/>
          <a:p>
            <a:pPr algn="ctr"/>
            <a:r>
              <a:rPr lang="en-US" sz="5400" b="1" dirty="0" smtClean="0"/>
              <a:t>Oxalic Acid </a:t>
            </a:r>
          </a:p>
          <a:p>
            <a:pPr algn="ctr"/>
            <a:r>
              <a:rPr lang="en-US" sz="5400" b="1" dirty="0" smtClean="0"/>
              <a:t>in </a:t>
            </a:r>
          </a:p>
          <a:p>
            <a:pPr algn="ctr"/>
            <a:r>
              <a:rPr lang="en-US" sz="5400" b="1" dirty="0" smtClean="0"/>
              <a:t>Varroa Management</a:t>
            </a:r>
          </a:p>
          <a:p>
            <a:pPr algn="ctr"/>
            <a:endParaRPr lang="en-US" sz="5400" b="1" dirty="0"/>
          </a:p>
          <a:p>
            <a:pPr algn="ctr"/>
            <a:r>
              <a:rPr lang="en-US" sz="2800" b="1" dirty="0" smtClean="0"/>
              <a:t>Randy Oliver</a:t>
            </a:r>
          </a:p>
          <a:p>
            <a:pPr algn="ctr"/>
            <a:r>
              <a:rPr lang="en-US" sz="2800" b="1" dirty="0" smtClean="0"/>
              <a:t>Revised 14 Jan 2016</a:t>
            </a:r>
          </a:p>
          <a:p>
            <a:pPr algn="ctr"/>
            <a:endParaRPr lang="en-US" sz="2800" b="1" dirty="0"/>
          </a:p>
          <a:p>
            <a:pPr algn="ctr"/>
            <a:r>
              <a:rPr lang="en-US" sz="2800" b="1" dirty="0" smtClean="0"/>
              <a:t>(see notes under the slides)</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4" descr="http://bigteaparty.com/blog/wp-content/uploads/popyee.jpg"/>
          <p:cNvPicPr>
            <a:picLocks noChangeAspect="1" noChangeArrowheads="1"/>
          </p:cNvPicPr>
          <p:nvPr/>
        </p:nvPicPr>
        <p:blipFill>
          <a:blip r:embed="rId3" cstate="print"/>
          <a:srcRect/>
          <a:stretch>
            <a:fillRect/>
          </a:stretch>
        </p:blipFill>
        <p:spPr bwMode="auto">
          <a:xfrm>
            <a:off x="2" y="2"/>
            <a:ext cx="7198560" cy="6876722"/>
          </a:xfrm>
          <a:prstGeom prst="rect">
            <a:avLst/>
          </a:prstGeom>
          <a:noFill/>
          <a:ln w="9525">
            <a:noFill/>
            <a:miter lim="800000"/>
            <a:headEnd/>
            <a:tailEnd/>
          </a:ln>
        </p:spPr>
      </p:pic>
      <p:sp>
        <p:nvSpPr>
          <p:cNvPr id="241667" name="Text Box 2"/>
          <p:cNvSpPr txBox="1">
            <a:spLocks noChangeArrowheads="1"/>
          </p:cNvSpPr>
          <p:nvPr/>
        </p:nvSpPr>
        <p:spPr bwMode="auto">
          <a:xfrm>
            <a:off x="5156025" y="152400"/>
            <a:ext cx="3987975" cy="1920046"/>
          </a:xfrm>
          <a:prstGeom prst="rect">
            <a:avLst/>
          </a:prstGeom>
          <a:noFill/>
          <a:ln w="9525">
            <a:noFill/>
            <a:round/>
            <a:headEnd/>
            <a:tailEnd/>
          </a:ln>
        </p:spPr>
        <p:txBody>
          <a:bodyPr wrap="none" lIns="80022" tIns="68208" rIns="80022" bIns="40029">
            <a:spAutoFit/>
          </a:bodyPr>
          <a:lstStyle/>
          <a:p>
            <a:pPr algn="ctr" defTabSz="406004">
              <a:spcAft>
                <a:spcPts val="1293"/>
              </a:spcAft>
              <a:tabLst>
                <a:tab pos="0" algn="l"/>
                <a:tab pos="406004" algn="l"/>
                <a:tab pos="812015" algn="l"/>
                <a:tab pos="1219454" algn="l"/>
                <a:tab pos="1625466" algn="l"/>
                <a:tab pos="2032904" algn="l"/>
                <a:tab pos="2438913" algn="l"/>
                <a:tab pos="2846354" algn="l"/>
                <a:tab pos="3252359" algn="l"/>
                <a:tab pos="3658368" algn="l"/>
                <a:tab pos="4065804" algn="l"/>
                <a:tab pos="4471815" algn="l"/>
                <a:tab pos="4879256" algn="l"/>
                <a:tab pos="5285264" algn="l"/>
                <a:tab pos="5692697" algn="l"/>
                <a:tab pos="6098712" algn="l"/>
                <a:tab pos="6506149" algn="l"/>
                <a:tab pos="6912156" algn="l"/>
                <a:tab pos="7318164" algn="l"/>
                <a:tab pos="7725605" algn="l"/>
                <a:tab pos="8131614" algn="l"/>
              </a:tabLst>
            </a:pPr>
            <a:r>
              <a:rPr lang="en-GB" sz="3200" b="1" dirty="0" smtClean="0">
                <a:solidFill>
                  <a:srgbClr val="000000"/>
                </a:solidFill>
                <a:latin typeface="Comic Sans MS" pitchFamily="64" charset="0"/>
              </a:rPr>
              <a:t>Typical treatment=</a:t>
            </a:r>
          </a:p>
          <a:p>
            <a:pPr algn="ctr" defTabSz="406004">
              <a:spcAft>
                <a:spcPts val="1293"/>
              </a:spcAft>
              <a:tabLst>
                <a:tab pos="0" algn="l"/>
                <a:tab pos="406004" algn="l"/>
                <a:tab pos="812015" algn="l"/>
                <a:tab pos="1219454" algn="l"/>
                <a:tab pos="1625466" algn="l"/>
                <a:tab pos="2032904" algn="l"/>
                <a:tab pos="2438913" algn="l"/>
                <a:tab pos="2846354" algn="l"/>
                <a:tab pos="3252359" algn="l"/>
                <a:tab pos="3658368" algn="l"/>
                <a:tab pos="4065804" algn="l"/>
                <a:tab pos="4471815" algn="l"/>
                <a:tab pos="4879256" algn="l"/>
                <a:tab pos="5285264" algn="l"/>
                <a:tab pos="5692697" algn="l"/>
                <a:tab pos="6098712" algn="l"/>
                <a:tab pos="6506149" algn="l"/>
                <a:tab pos="6912156" algn="l"/>
                <a:tab pos="7318164" algn="l"/>
                <a:tab pos="7725605" algn="l"/>
                <a:tab pos="8131614" algn="l"/>
              </a:tabLst>
            </a:pPr>
            <a:r>
              <a:rPr lang="en-GB" sz="3200" b="1" dirty="0" smtClean="0">
                <a:solidFill>
                  <a:srgbClr val="000000"/>
                </a:solidFill>
                <a:latin typeface="Comic Sans MS" pitchFamily="64" charset="0"/>
              </a:rPr>
              <a:t>1 </a:t>
            </a:r>
            <a:r>
              <a:rPr lang="en-GB" sz="3200" b="1" dirty="0">
                <a:solidFill>
                  <a:srgbClr val="000000"/>
                </a:solidFill>
                <a:latin typeface="Comic Sans MS" pitchFamily="64" charset="0"/>
              </a:rPr>
              <a:t>serving</a:t>
            </a:r>
          </a:p>
          <a:p>
            <a:pPr algn="ctr" defTabSz="406004">
              <a:spcAft>
                <a:spcPts val="1293"/>
              </a:spcAft>
              <a:tabLst>
                <a:tab pos="0" algn="l"/>
                <a:tab pos="406004" algn="l"/>
                <a:tab pos="812015" algn="l"/>
                <a:tab pos="1219454" algn="l"/>
                <a:tab pos="1625466" algn="l"/>
                <a:tab pos="2032904" algn="l"/>
                <a:tab pos="2438913" algn="l"/>
                <a:tab pos="2846354" algn="l"/>
                <a:tab pos="3252359" algn="l"/>
                <a:tab pos="3658368" algn="l"/>
                <a:tab pos="4065804" algn="l"/>
                <a:tab pos="4471815" algn="l"/>
                <a:tab pos="4879256" algn="l"/>
                <a:tab pos="5285264" algn="l"/>
                <a:tab pos="5692697" algn="l"/>
                <a:tab pos="6098712" algn="l"/>
                <a:tab pos="6506149" algn="l"/>
                <a:tab pos="6912156" algn="l"/>
                <a:tab pos="7318164" algn="l"/>
                <a:tab pos="7725605" algn="l"/>
                <a:tab pos="8131614" algn="l"/>
              </a:tabLst>
            </a:pPr>
            <a:r>
              <a:rPr lang="en-GB" sz="3200" b="1" dirty="0">
                <a:solidFill>
                  <a:srgbClr val="000000"/>
                </a:solidFill>
                <a:latin typeface="Comic Sans MS" pitchFamily="64" charset="0"/>
              </a:rPr>
              <a:t>per hive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smtClean="0"/>
              <a:t>Purchasing Oxalic Acid</a:t>
            </a:r>
            <a:endParaRPr lang="en-US" sz="5400" b="1" dirty="0"/>
          </a:p>
        </p:txBody>
      </p:sp>
    </p:spTree>
    <p:extLst>
      <p:ext uri="{BB962C8B-B14F-4D97-AF65-F5344CB8AC3E}">
        <p14:creationId xmlns:p14="http://schemas.microsoft.com/office/powerpoint/2010/main" val="786212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C:\Users\Randy\Documents\Old Computer files\Old computer\Articles\powerpoint\oxalic sack.jpg"/>
          <p:cNvPicPr>
            <a:picLocks noChangeAspect="1" noChangeArrowheads="1"/>
          </p:cNvPicPr>
          <p:nvPr/>
        </p:nvPicPr>
        <p:blipFill>
          <a:blip r:embed="rId3" cstate="print"/>
          <a:srcRect/>
          <a:stretch>
            <a:fillRect/>
          </a:stretch>
        </p:blipFill>
        <p:spPr bwMode="auto">
          <a:xfrm>
            <a:off x="533400" y="50800"/>
            <a:ext cx="5105400" cy="6807200"/>
          </a:xfrm>
          <a:prstGeom prst="rect">
            <a:avLst/>
          </a:prstGeom>
          <a:noFill/>
        </p:spPr>
      </p:pic>
      <p:sp>
        <p:nvSpPr>
          <p:cNvPr id="3" name="Text Box 2"/>
          <p:cNvSpPr txBox="1">
            <a:spLocks noChangeArrowheads="1"/>
          </p:cNvSpPr>
          <p:nvPr/>
        </p:nvSpPr>
        <p:spPr bwMode="auto">
          <a:xfrm>
            <a:off x="5638800" y="609600"/>
            <a:ext cx="3352800" cy="3867296"/>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Sold as </a:t>
            </a:r>
          </a:p>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oxalic acid dihydrate</a:t>
            </a:r>
          </a:p>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endParaRPr lang="en-GB" sz="3600" b="1" dirty="0">
              <a:solidFill>
                <a:srgbClr val="FFFFFF"/>
              </a:solidFill>
            </a:endParaRPr>
          </a:p>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endParaRPr lang="en-GB" sz="3600" b="1" dirty="0" smtClean="0">
              <a:solidFill>
                <a:srgbClr val="FFFFFF"/>
              </a:solidFill>
            </a:endParaRPr>
          </a:p>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“Wood Bleach”</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8473" y="6137967"/>
            <a:ext cx="9144000" cy="509967"/>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2800" b="1" dirty="0" smtClean="0">
                <a:solidFill>
                  <a:srgbClr val="FFFFFF"/>
                </a:solidFill>
              </a:rPr>
              <a:t>Thanks to Brushy Mountain for registering oxalic!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
            <a:ext cx="705802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5852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923330"/>
          </a:xfrm>
          <a:prstGeom prst="rect">
            <a:avLst/>
          </a:prstGeom>
          <a:noFill/>
        </p:spPr>
        <p:txBody>
          <a:bodyPr wrap="square" rtlCol="0">
            <a:spAutoFit/>
          </a:bodyPr>
          <a:lstStyle/>
          <a:p>
            <a:pPr algn="ctr"/>
            <a:r>
              <a:rPr lang="en-US" sz="5400" b="1" dirty="0" smtClean="0"/>
              <a:t>Mixing Oxalic Syrup</a:t>
            </a:r>
            <a:endParaRPr lang="en-US" sz="5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Users\Randy\Pictures\Old computer\oxalic measuring.jpg"/>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 Box 2"/>
          <p:cNvSpPr txBox="1">
            <a:spLocks noChangeArrowheads="1"/>
          </p:cNvSpPr>
          <p:nvPr/>
        </p:nvSpPr>
        <p:spPr bwMode="auto">
          <a:xfrm>
            <a:off x="0" y="5489336"/>
            <a:ext cx="3276600" cy="1368664"/>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4400" b="1" dirty="0" smtClean="0">
                <a:solidFill>
                  <a:srgbClr val="FFFFFF"/>
                </a:solidFill>
              </a:rPr>
              <a:t>Need to </a:t>
            </a:r>
            <a:r>
              <a:rPr lang="en-GB" sz="4400" b="1" u="sng" dirty="0" smtClean="0">
                <a:solidFill>
                  <a:srgbClr val="FFFFFF"/>
                </a:solidFill>
              </a:rPr>
              <a:t>weigh</a:t>
            </a:r>
            <a:endParaRPr lang="en-GB" sz="4400" b="1" dirty="0" smtClean="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52400"/>
            <a:ext cx="33528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2" descr="http://www.mortonsalt.com/content/images/for-your-home/water-hardness-graphic.jpg?v=1.5"/>
          <p:cNvPicPr>
            <a:picLocks noChangeAspect="1" noChangeArrowheads="1"/>
          </p:cNvPicPr>
          <p:nvPr/>
        </p:nvPicPr>
        <p:blipFill>
          <a:blip r:embed="rId3" cstate="print"/>
          <a:srcRect/>
          <a:stretch>
            <a:fillRect/>
          </a:stretch>
        </p:blipFill>
        <p:spPr bwMode="auto">
          <a:xfrm>
            <a:off x="-1" y="0"/>
            <a:ext cx="7507389" cy="6096000"/>
          </a:xfrm>
          <a:prstGeom prst="rect">
            <a:avLst/>
          </a:prstGeom>
          <a:noFill/>
        </p:spPr>
      </p:pic>
      <p:sp>
        <p:nvSpPr>
          <p:cNvPr id="4" name="Text Box 2"/>
          <p:cNvSpPr txBox="1">
            <a:spLocks noChangeArrowheads="1"/>
          </p:cNvSpPr>
          <p:nvPr/>
        </p:nvSpPr>
        <p:spPr bwMode="auto">
          <a:xfrm>
            <a:off x="0" y="6096000"/>
            <a:ext cx="9144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Don’t use hard water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5486400"/>
            <a:ext cx="9144000" cy="1219200"/>
          </a:xfrm>
          <a:prstGeom prst="rect">
            <a:avLst/>
          </a:prstGeom>
          <a:solidFill>
            <a:schemeClr val="tx1"/>
          </a:solidFill>
        </p:spPr>
        <p:txBody>
          <a:bodyPr lIns="89680" tIns="44842" rIns="89680" bIns="44842" anchor="ctr"/>
          <a:lstStyle/>
          <a:p>
            <a:pPr algn="ctr" defTabSz="406342" fontAlgn="base" hangingPunct="0">
              <a:lnSpc>
                <a:spcPct val="150000"/>
              </a:lnSpc>
              <a:spcBef>
                <a:spcPct val="0"/>
              </a:spcBef>
              <a:spcAft>
                <a:spcPct val="0"/>
              </a:spcAft>
              <a:buClr>
                <a:srgbClr val="000000"/>
              </a:buClr>
              <a:buSzPct val="100000"/>
              <a:defRPr/>
            </a:pPr>
            <a:r>
              <a:rPr lang="en-US" sz="3200" b="1" dirty="0" smtClean="0">
                <a:solidFill>
                  <a:srgbClr val="FFFFFF"/>
                </a:solidFill>
                <a:latin typeface="Comic Sans MS" pitchFamily="66" charset="0"/>
                <a:ea typeface="+mj-ea"/>
              </a:rPr>
              <a:t>Use the exact dose!</a:t>
            </a:r>
            <a:endParaRPr lang="en-US" sz="3200" b="1" dirty="0">
              <a:solidFill>
                <a:srgbClr val="FFFFFF"/>
              </a:solidFill>
              <a:latin typeface="Comic Sans MS" pitchFamily="66" charset="0"/>
              <a:ea typeface="+mj-ea"/>
            </a:endParaRPr>
          </a:p>
        </p:txBody>
      </p:sp>
      <p:pic>
        <p:nvPicPr>
          <p:cNvPr id="480258" name="Picture 2"/>
          <p:cNvPicPr>
            <a:picLocks noChangeAspect="1" noChangeArrowheads="1"/>
          </p:cNvPicPr>
          <p:nvPr/>
        </p:nvPicPr>
        <p:blipFill>
          <a:blip r:embed="rId3" cstate="print"/>
          <a:srcRect/>
          <a:stretch>
            <a:fillRect/>
          </a:stretch>
        </p:blipFill>
        <p:spPr bwMode="auto">
          <a:xfrm>
            <a:off x="27" y="4"/>
            <a:ext cx="9001125" cy="543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228603"/>
          <a:ext cx="6705601" cy="6528110"/>
        </p:xfrm>
        <a:graphic>
          <a:graphicData uri="http://schemas.openxmlformats.org/drawingml/2006/table">
            <a:tbl>
              <a:tblPr/>
              <a:tblGrid>
                <a:gridCol w="946356"/>
                <a:gridCol w="1228239"/>
                <a:gridCol w="1467953"/>
                <a:gridCol w="1241778"/>
                <a:gridCol w="1821275"/>
              </a:tblGrid>
              <a:tr h="708588">
                <a:tc>
                  <a:txBody>
                    <a:bodyPr/>
                    <a:lstStyle/>
                    <a:p>
                      <a:pPr marL="0" marR="0" algn="ctr">
                        <a:spcBef>
                          <a:spcPts val="0"/>
                        </a:spcBef>
                        <a:spcAft>
                          <a:spcPts val="0"/>
                        </a:spcAft>
                      </a:pPr>
                      <a:r>
                        <a:rPr lang="en-US" sz="1200" b="1" i="1" dirty="0">
                          <a:latin typeface="+mn-lt"/>
                          <a:ea typeface="Lucida Sans Unicode"/>
                          <a:cs typeface="Times New Roman"/>
                        </a:rPr>
                        <a:t/>
                      </a:r>
                      <a:br>
                        <a:rPr lang="en-US" sz="1200" b="1" i="1" dirty="0">
                          <a:latin typeface="+mn-lt"/>
                          <a:ea typeface="Lucida Sans Unicode"/>
                          <a:cs typeface="Times New Roman"/>
                        </a:rPr>
                      </a:br>
                      <a:r>
                        <a:rPr lang="en-US" sz="1200" b="1" i="1" dirty="0">
                          <a:latin typeface="+mn-lt"/>
                          <a:ea typeface="Lucida Sans Unicode"/>
                          <a:cs typeface="Times New Roman"/>
                        </a:rPr>
                        <a:t>Oxalic strength→</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i="1" dirty="0">
                          <a:latin typeface="+mn-lt"/>
                          <a:ea typeface="Lucida Sans Unicode"/>
                          <a:cs typeface="Times New Roman"/>
                        </a:rPr>
                        <a:t>“Hot”</a:t>
                      </a:r>
                    </a:p>
                    <a:p>
                      <a:pPr marL="0" marR="0" algn="ctr">
                        <a:spcBef>
                          <a:spcPts val="0"/>
                        </a:spcBef>
                        <a:spcAft>
                          <a:spcPts val="0"/>
                        </a:spcAft>
                      </a:pPr>
                      <a:r>
                        <a:rPr lang="en-US" sz="1200" b="1" i="1" dirty="0">
                          <a:latin typeface="+mn-lt"/>
                          <a:ea typeface="Lucida Sans Unicode"/>
                          <a:cs typeface="Times New Roman"/>
                        </a:rPr>
                        <a:t>4.2% w:v</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i="1">
                          <a:latin typeface="+mn-lt"/>
                          <a:ea typeface="Lucida Sans Unicode"/>
                          <a:cs typeface="Times New Roman"/>
                        </a:rPr>
                        <a:t>“Medium”</a:t>
                      </a:r>
                    </a:p>
                    <a:p>
                      <a:pPr marL="0" marR="0" algn="ctr">
                        <a:spcBef>
                          <a:spcPts val="0"/>
                        </a:spcBef>
                        <a:spcAft>
                          <a:spcPts val="0"/>
                        </a:spcAft>
                      </a:pPr>
                      <a:r>
                        <a:rPr lang="en-US" sz="1200" b="1" i="1">
                          <a:latin typeface="+mn-lt"/>
                          <a:ea typeface="Lucida Sans Unicode"/>
                          <a:cs typeface="Times New Roman"/>
                        </a:rPr>
                        <a:t>3.2% w:v</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i="1">
                          <a:latin typeface="+mn-lt"/>
                          <a:ea typeface="Lucida Sans Unicode"/>
                          <a:cs typeface="Times New Roman"/>
                        </a:rPr>
                        <a:t>“Weak”</a:t>
                      </a:r>
                    </a:p>
                    <a:p>
                      <a:pPr marL="0" marR="0" algn="ctr">
                        <a:spcBef>
                          <a:spcPts val="0"/>
                        </a:spcBef>
                        <a:spcAft>
                          <a:spcPts val="0"/>
                        </a:spcAft>
                      </a:pPr>
                      <a:r>
                        <a:rPr lang="en-US" sz="1200" b="1" i="1">
                          <a:latin typeface="+mn-lt"/>
                          <a:ea typeface="Lucida Sans Unicode"/>
                          <a:cs typeface="Times New Roman"/>
                        </a:rPr>
                        <a:t>2.5% w:v</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lgn="ctr">
                        <a:spcBef>
                          <a:spcPts val="0"/>
                        </a:spcBef>
                        <a:spcAft>
                          <a:spcPts val="0"/>
                        </a:spcAft>
                      </a:pPr>
                      <a:endParaRPr lang="en-US" sz="1200">
                        <a:latin typeface="+mn-lt"/>
                        <a:ea typeface="Lucida Sans Unicode"/>
                        <a:cs typeface="Times New Roman"/>
                      </a:endParaRPr>
                    </a:p>
                    <a:p>
                      <a:pPr marL="0" marR="0" algn="ctr">
                        <a:spcBef>
                          <a:spcPts val="0"/>
                        </a:spcBef>
                        <a:spcAft>
                          <a:spcPts val="0"/>
                        </a:spcAft>
                      </a:pPr>
                      <a:r>
                        <a:rPr lang="en-US" sz="1200">
                          <a:latin typeface="+mn-lt"/>
                          <a:ea typeface="Lucida Sans Unicode"/>
                          <a:cs typeface="Times New Roman"/>
                        </a:rPr>
                        <a:t>Notes</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OA crystals</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mn-lt"/>
                          <a:ea typeface="Times New Roman"/>
                          <a:cs typeface="Times New Roman"/>
                        </a:rPr>
                        <a:t>1</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0.75</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0.6</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rowSpan="4">
                  <a:txBody>
                    <a:bodyPr/>
                    <a:lstStyle/>
                    <a:p>
                      <a:pPr marL="0" marR="0">
                        <a:spcBef>
                          <a:spcPts val="0"/>
                        </a:spcBef>
                        <a:spcAft>
                          <a:spcPts val="0"/>
                        </a:spcAft>
                      </a:pPr>
                      <a:r>
                        <a:rPr lang="en-US" sz="1200">
                          <a:latin typeface="+mn-lt"/>
                          <a:ea typeface="Times New Roman"/>
                          <a:cs typeface="Times New Roman"/>
                        </a:rPr>
                        <a:t>Oxalic crystals must be measured by weight.  Sugar and water are about the same by weight or volume (1 pint of either granulated sugar or water weigh 1 lb)</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Sucrose</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latin typeface="+mn-lt"/>
                          <a:ea typeface="Times New Roman"/>
                          <a:cs typeface="Times New Roman"/>
                        </a:rPr>
                        <a:t>10</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10</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10</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vMerge="1">
                  <a:txBody>
                    <a:bodyPr/>
                    <a:lstStyle/>
                    <a:p>
                      <a:endParaRPr lang="en-US"/>
                    </a:p>
                  </a:txBody>
                  <a:tcPr/>
                </a:tc>
              </a:tr>
              <a:tr h="288049">
                <a:tc>
                  <a:txBody>
                    <a:bodyPr/>
                    <a:lstStyle/>
                    <a:p>
                      <a:pPr marL="0" marR="0">
                        <a:spcBef>
                          <a:spcPts val="0"/>
                        </a:spcBef>
                        <a:spcAft>
                          <a:spcPts val="0"/>
                        </a:spcAft>
                      </a:pPr>
                      <a:r>
                        <a:rPr lang="en-US" sz="1200">
                          <a:latin typeface="+mn-lt"/>
                          <a:ea typeface="Lucida Sans Unicode"/>
                          <a:cs typeface="Times New Roman"/>
                        </a:rPr>
                        <a:t>Dist. Water</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10</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dirty="0">
                          <a:latin typeface="+mn-lt"/>
                          <a:ea typeface="Times New Roman"/>
                          <a:cs typeface="Times New Roman"/>
                        </a:rPr>
                        <a:t>10</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10</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vMerge="1">
                  <a:txBody>
                    <a:bodyPr/>
                    <a:lstStyle/>
                    <a:p>
                      <a:endParaRPr lang="en-US"/>
                    </a:p>
                  </a:txBody>
                  <a:tcPr/>
                </a:tc>
              </a:tr>
              <a:tr h="472774">
                <a:tc>
                  <a:txBody>
                    <a:bodyPr/>
                    <a:lstStyle/>
                    <a:p>
                      <a:pPr marL="0" marR="0">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vMerge="1">
                  <a:txBody>
                    <a:bodyPr/>
                    <a:lstStyle/>
                    <a:p>
                      <a:endParaRPr lang="en-US"/>
                    </a:p>
                  </a:txBody>
                  <a:tcPr/>
                </a:tc>
              </a:tr>
              <a:tr h="288049">
                <a:tc>
                  <a:txBody>
                    <a:bodyPr/>
                    <a:lstStyle/>
                    <a:p>
                      <a:pPr marL="0" marR="0">
                        <a:spcBef>
                          <a:spcPts val="0"/>
                        </a:spcBef>
                        <a:spcAft>
                          <a:spcPts val="0"/>
                        </a:spcAft>
                      </a:pPr>
                      <a:r>
                        <a:rPr lang="en-US" sz="1200">
                          <a:latin typeface="+mn-lt"/>
                          <a:ea typeface="Lucida Sans Unicode"/>
                          <a:cs typeface="Times New Roman"/>
                        </a:rPr>
                        <a:t>OA crystals</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60g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dirty="0">
                          <a:latin typeface="+mn-lt"/>
                          <a:ea typeface="Times New Roman"/>
                          <a:cs typeface="Times New Roman"/>
                        </a:rPr>
                        <a:t>45g</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35g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spcBef>
                          <a:spcPts val="0"/>
                        </a:spcBef>
                        <a:spcAft>
                          <a:spcPts val="0"/>
                        </a:spcAft>
                      </a:pPr>
                      <a:endParaRPr lang="en-US" sz="1200">
                        <a:latin typeface="+mn-lt"/>
                        <a:ea typeface="Times New Roman"/>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Sucrose</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600g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dirty="0">
                          <a:latin typeface="+mn-lt"/>
                          <a:ea typeface="Times New Roman"/>
                          <a:cs typeface="Times New Roman"/>
                        </a:rPr>
                        <a:t>600g</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dirty="0">
                          <a:latin typeface="+mn-lt"/>
                          <a:ea typeface="Times New Roman"/>
                          <a:cs typeface="Times New Roman"/>
                        </a:rPr>
                        <a:t>600g</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rowSpan="2">
                  <a:txBody>
                    <a:bodyPr/>
                    <a:lstStyle/>
                    <a:p>
                      <a:pPr marL="0" marR="0">
                        <a:spcBef>
                          <a:spcPts val="0"/>
                        </a:spcBef>
                        <a:spcAft>
                          <a:spcPts val="0"/>
                        </a:spcAft>
                      </a:pPr>
                      <a:r>
                        <a:rPr lang="en-US" sz="1200">
                          <a:latin typeface="+mn-lt"/>
                          <a:ea typeface="Times New Roman"/>
                          <a:cs typeface="Times New Roman"/>
                        </a:rPr>
                        <a:t>Makes 1 liter</a:t>
                      </a:r>
                      <a:endParaRPr lang="en-US" sz="1200">
                        <a:latin typeface="+mn-lt"/>
                        <a:ea typeface="Lucida Sans Unicode"/>
                        <a:cs typeface="Times New Roman"/>
                      </a:endParaRPr>
                    </a:p>
                    <a:p>
                      <a:pPr marL="0" marR="0">
                        <a:spcBef>
                          <a:spcPts val="0"/>
                        </a:spcBef>
                        <a:spcAft>
                          <a:spcPts val="0"/>
                        </a:spcAft>
                      </a:pPr>
                      <a:r>
                        <a:rPr lang="en-US" sz="1200">
                          <a:latin typeface="+mn-lt"/>
                          <a:ea typeface="Times New Roman"/>
                          <a:cs typeface="Times New Roman"/>
                        </a:rPr>
                        <a:t>Treats about 20 colonies</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829">
                <a:tc>
                  <a:txBody>
                    <a:bodyPr/>
                    <a:lstStyle/>
                    <a:p>
                      <a:pPr marL="0" marR="0">
                        <a:spcBef>
                          <a:spcPts val="0"/>
                        </a:spcBef>
                        <a:spcAft>
                          <a:spcPts val="0"/>
                        </a:spcAft>
                      </a:pPr>
                      <a:r>
                        <a:rPr lang="en-US" sz="1200">
                          <a:latin typeface="+mn-lt"/>
                          <a:ea typeface="Lucida Sans Unicode"/>
                          <a:cs typeface="Times New Roman"/>
                        </a:rPr>
                        <a:t>Dist. water</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600ml</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600ml</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dirty="0">
                          <a:latin typeface="+mn-lt"/>
                          <a:ea typeface="Times New Roman"/>
                          <a:cs typeface="Times New Roman"/>
                        </a:rPr>
                        <a:t>600ml</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vMerge="1">
                  <a:txBody>
                    <a:bodyPr/>
                    <a:lstStyle/>
                    <a:p>
                      <a:endParaRPr lang="en-US"/>
                    </a:p>
                  </a:txBody>
                  <a:tcPr/>
                </a:tc>
              </a:tr>
              <a:tr h="288049">
                <a:tc>
                  <a:txBody>
                    <a:bodyPr/>
                    <a:lstStyle/>
                    <a:p>
                      <a:pPr marL="0" marR="0">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spcBef>
                          <a:spcPts val="0"/>
                        </a:spcBef>
                        <a:spcAft>
                          <a:spcPts val="0"/>
                        </a:spcAft>
                      </a:pPr>
                      <a:endParaRPr lang="en-US" sz="1200">
                        <a:latin typeface="+mn-lt"/>
                        <a:ea typeface="Times New Roman"/>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OA crystals</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100g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75g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60g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spcBef>
                          <a:spcPts val="0"/>
                        </a:spcBef>
                        <a:spcAft>
                          <a:spcPts val="0"/>
                        </a:spcAft>
                      </a:pPr>
                      <a:endParaRPr lang="en-US" sz="1200">
                        <a:latin typeface="+mn-lt"/>
                        <a:ea typeface="Times New Roman"/>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Times New Roman"/>
                          <a:cs typeface="Times New Roman"/>
                        </a:rPr>
                        <a:t>Sucrose</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1 kg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1 kg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1 kg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rowSpan="2">
                  <a:txBody>
                    <a:bodyPr/>
                    <a:lstStyle/>
                    <a:p>
                      <a:pPr marL="0" marR="0">
                        <a:spcBef>
                          <a:spcPts val="0"/>
                        </a:spcBef>
                        <a:spcAft>
                          <a:spcPts val="0"/>
                        </a:spcAft>
                      </a:pPr>
                      <a:r>
                        <a:rPr lang="en-US" sz="1200" dirty="0">
                          <a:latin typeface="+mn-lt"/>
                          <a:ea typeface="Times New Roman"/>
                          <a:cs typeface="Times New Roman"/>
                        </a:rPr>
                        <a:t>Makes 1700ml</a:t>
                      </a:r>
                      <a:endParaRPr lang="en-US" sz="1200" dirty="0">
                        <a:latin typeface="+mn-lt"/>
                        <a:ea typeface="Lucida Sans Unicode"/>
                        <a:cs typeface="Times New Roman"/>
                      </a:endParaRPr>
                    </a:p>
                    <a:p>
                      <a:pPr marL="0" marR="0">
                        <a:spcBef>
                          <a:spcPts val="0"/>
                        </a:spcBef>
                        <a:spcAft>
                          <a:spcPts val="0"/>
                        </a:spcAft>
                      </a:pPr>
                      <a:r>
                        <a:rPr lang="en-US" sz="1200" dirty="0">
                          <a:latin typeface="+mn-lt"/>
                          <a:ea typeface="Times New Roman"/>
                          <a:cs typeface="Times New Roman"/>
                        </a:rPr>
                        <a:t>Treats about  33 colonies</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Times New Roman"/>
                          <a:cs typeface="Times New Roman"/>
                        </a:rPr>
                        <a:t>Dist. water</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1 liter</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1 liter</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dirty="0">
                          <a:latin typeface="+mn-lt"/>
                          <a:ea typeface="Times New Roman"/>
                          <a:cs typeface="Times New Roman"/>
                        </a:rPr>
                        <a:t>1 liter</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vMerge="1">
                  <a:txBody>
                    <a:bodyPr/>
                    <a:lstStyle/>
                    <a:p>
                      <a:endParaRPr lang="en-US"/>
                    </a:p>
                  </a:txBody>
                  <a:tcPr/>
                </a:tc>
              </a:tr>
              <a:tr h="288049">
                <a:tc>
                  <a:txBody>
                    <a:bodyPr/>
                    <a:lstStyle/>
                    <a:p>
                      <a:pPr marL="0" marR="0">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spcBef>
                          <a:spcPts val="0"/>
                        </a:spcBef>
                        <a:spcAft>
                          <a:spcPts val="0"/>
                        </a:spcAft>
                      </a:pPr>
                      <a:endParaRPr lang="en-US" sz="1200">
                        <a:latin typeface="+mn-lt"/>
                        <a:ea typeface="Times New Roman"/>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OA crystals</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232g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174g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139g</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spcBef>
                          <a:spcPts val="0"/>
                        </a:spcBef>
                        <a:spcAft>
                          <a:spcPts val="0"/>
                        </a:spcAft>
                      </a:pPr>
                      <a:endParaRPr lang="en-US" sz="1200">
                        <a:latin typeface="+mn-lt"/>
                        <a:ea typeface="Times New Roman"/>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Sucrose</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5 lb</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5 lb</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5 lb</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rowSpan="2">
                  <a:txBody>
                    <a:bodyPr/>
                    <a:lstStyle/>
                    <a:p>
                      <a:pPr marL="0" marR="0">
                        <a:spcBef>
                          <a:spcPts val="0"/>
                        </a:spcBef>
                        <a:spcAft>
                          <a:spcPts val="0"/>
                        </a:spcAft>
                      </a:pPr>
                      <a:r>
                        <a:rPr lang="en-US" sz="1200" dirty="0">
                          <a:latin typeface="+mn-lt"/>
                          <a:ea typeface="Times New Roman"/>
                          <a:cs typeface="Times New Roman"/>
                        </a:rPr>
                        <a:t>Makes 1+ gallon</a:t>
                      </a:r>
                      <a:endParaRPr lang="en-US" sz="1200" dirty="0">
                        <a:latin typeface="+mn-lt"/>
                        <a:ea typeface="Lucida Sans Unicode"/>
                        <a:cs typeface="Times New Roman"/>
                      </a:endParaRPr>
                    </a:p>
                    <a:p>
                      <a:pPr marL="0" marR="0">
                        <a:spcBef>
                          <a:spcPts val="0"/>
                        </a:spcBef>
                        <a:spcAft>
                          <a:spcPts val="0"/>
                        </a:spcAft>
                      </a:pPr>
                      <a:r>
                        <a:rPr lang="en-US" sz="1200" dirty="0">
                          <a:latin typeface="+mn-lt"/>
                          <a:ea typeface="Times New Roman"/>
                          <a:cs typeface="Times New Roman"/>
                        </a:rPr>
                        <a:t>Treats about  75 colonies</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Dist. water</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2.5 qt</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2.5 qt</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2.5 qt</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vMerge="1">
                  <a:txBody>
                    <a:bodyPr/>
                    <a:lstStyle/>
                    <a:p>
                      <a:endParaRPr lang="en-US"/>
                    </a:p>
                  </a:txBody>
                  <a:tcPr/>
                </a:tc>
              </a:tr>
              <a:tr h="288049">
                <a:tc>
                  <a:txBody>
                    <a:bodyPr/>
                    <a:lstStyle/>
                    <a:p>
                      <a:pPr marL="0" marR="0">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spcBef>
                          <a:spcPts val="0"/>
                        </a:spcBef>
                        <a:spcAft>
                          <a:spcPts val="0"/>
                        </a:spcAft>
                      </a:pPr>
                      <a:endParaRPr lang="en-US" sz="1200">
                        <a:latin typeface="+mn-lt"/>
                        <a:ea typeface="Times New Roman"/>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721">
                <a:tc>
                  <a:txBody>
                    <a:bodyPr/>
                    <a:lstStyle/>
                    <a:p>
                      <a:pPr marL="0" marR="0">
                        <a:spcBef>
                          <a:spcPts val="0"/>
                        </a:spcBef>
                        <a:spcAft>
                          <a:spcPts val="0"/>
                        </a:spcAft>
                      </a:pPr>
                      <a:r>
                        <a:rPr lang="en-US" sz="1200">
                          <a:latin typeface="+mn-lt"/>
                          <a:ea typeface="Lucida Sans Unicode"/>
                          <a:cs typeface="Times New Roman"/>
                        </a:rPr>
                        <a:t>OA crystals</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1112g (2lb 7oz)</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834g (1lb 13.4oz) </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667g (1lb 7.5oz)</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a:txBody>
                    <a:bodyPr/>
                    <a:lstStyle/>
                    <a:p>
                      <a:pPr marL="0" marR="0">
                        <a:spcBef>
                          <a:spcPts val="0"/>
                        </a:spcBef>
                        <a:spcAft>
                          <a:spcPts val="0"/>
                        </a:spcAft>
                      </a:pPr>
                      <a:endParaRPr lang="en-US" sz="1200" dirty="0">
                        <a:latin typeface="+mn-lt"/>
                        <a:ea typeface="Times New Roman"/>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49">
                <a:tc>
                  <a:txBody>
                    <a:bodyPr/>
                    <a:lstStyle/>
                    <a:p>
                      <a:pPr marL="0" marR="0">
                        <a:spcBef>
                          <a:spcPts val="0"/>
                        </a:spcBef>
                        <a:spcAft>
                          <a:spcPts val="0"/>
                        </a:spcAft>
                      </a:pPr>
                      <a:r>
                        <a:rPr lang="en-US" sz="1200">
                          <a:latin typeface="+mn-lt"/>
                          <a:ea typeface="Lucida Sans Unicode"/>
                          <a:cs typeface="Times New Roman"/>
                        </a:rPr>
                        <a:t>Sucrose</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25 lb</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25 lb</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a:latin typeface="+mn-lt"/>
                          <a:ea typeface="Times New Roman"/>
                          <a:cs typeface="Times New Roman"/>
                        </a:rPr>
                        <a:t>25 lb</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rowSpan="2">
                  <a:txBody>
                    <a:bodyPr/>
                    <a:lstStyle/>
                    <a:p>
                      <a:pPr marL="0" marR="0">
                        <a:spcBef>
                          <a:spcPts val="0"/>
                        </a:spcBef>
                        <a:spcAft>
                          <a:spcPts val="0"/>
                        </a:spcAft>
                      </a:pPr>
                      <a:r>
                        <a:rPr lang="en-US" sz="1200" dirty="0">
                          <a:latin typeface="+mn-lt"/>
                          <a:ea typeface="Times New Roman"/>
                          <a:cs typeface="Times New Roman"/>
                        </a:rPr>
                        <a:t>Makes 5 gallons</a:t>
                      </a:r>
                      <a:endParaRPr lang="en-US" sz="1200" dirty="0">
                        <a:latin typeface="+mn-lt"/>
                        <a:ea typeface="Lucida Sans Unicode"/>
                        <a:cs typeface="Times New Roman"/>
                      </a:endParaRPr>
                    </a:p>
                    <a:p>
                      <a:pPr marL="0" marR="0">
                        <a:spcBef>
                          <a:spcPts val="0"/>
                        </a:spcBef>
                        <a:spcAft>
                          <a:spcPts val="0"/>
                        </a:spcAft>
                      </a:pPr>
                      <a:r>
                        <a:rPr lang="en-US" sz="1200" dirty="0">
                          <a:latin typeface="+mn-lt"/>
                          <a:ea typeface="Times New Roman"/>
                          <a:cs typeface="Times New Roman"/>
                        </a:rPr>
                        <a:t>Treats about  375 colonies</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463">
                <a:tc>
                  <a:txBody>
                    <a:bodyPr/>
                    <a:lstStyle/>
                    <a:p>
                      <a:pPr marL="0" marR="0">
                        <a:spcBef>
                          <a:spcPts val="0"/>
                        </a:spcBef>
                        <a:spcAft>
                          <a:spcPts val="0"/>
                        </a:spcAft>
                      </a:pPr>
                      <a:r>
                        <a:rPr lang="en-US" sz="1200">
                          <a:latin typeface="+mn-lt"/>
                          <a:ea typeface="Lucida Sans Unicode"/>
                          <a:cs typeface="Times New Roman"/>
                        </a:rPr>
                        <a:t>Dist. water</a:t>
                      </a: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a:latin typeface="+mn-lt"/>
                          <a:ea typeface="Times New Roman"/>
                          <a:cs typeface="Times New Roman"/>
                        </a:rPr>
                        <a:t>3 gal</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527C"/>
                    </a:solidFill>
                  </a:tcPr>
                </a:tc>
                <a:tc>
                  <a:txBody>
                    <a:bodyPr/>
                    <a:lstStyle/>
                    <a:p>
                      <a:pPr marL="0" marR="0" algn="ctr">
                        <a:spcBef>
                          <a:spcPts val="0"/>
                        </a:spcBef>
                        <a:spcAft>
                          <a:spcPts val="0"/>
                        </a:spcAft>
                      </a:pPr>
                      <a:r>
                        <a:rPr lang="en-US" sz="1200" b="1">
                          <a:latin typeface="+mn-lt"/>
                          <a:ea typeface="Times New Roman"/>
                          <a:cs typeface="Times New Roman"/>
                        </a:rPr>
                        <a:t>3 gal</a:t>
                      </a:r>
                      <a:endParaRPr lang="en-US" sz="120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BEFE"/>
                    </a:solidFill>
                  </a:tcPr>
                </a:tc>
                <a:tc>
                  <a:txBody>
                    <a:bodyPr/>
                    <a:lstStyle/>
                    <a:p>
                      <a:pPr marL="0" marR="0" algn="ctr">
                        <a:spcBef>
                          <a:spcPts val="0"/>
                        </a:spcBef>
                        <a:spcAft>
                          <a:spcPts val="0"/>
                        </a:spcAft>
                      </a:pPr>
                      <a:r>
                        <a:rPr lang="en-US" sz="1200" b="1" dirty="0">
                          <a:latin typeface="+mn-lt"/>
                          <a:ea typeface="Times New Roman"/>
                          <a:cs typeface="Times New Roman"/>
                        </a:rPr>
                        <a:t>3 gal</a:t>
                      </a:r>
                      <a:endParaRPr lang="en-US" sz="1200" dirty="0">
                        <a:latin typeface="+mn-lt"/>
                        <a:ea typeface="Lucida Sans Unicode"/>
                        <a:cs typeface="Times New Roman"/>
                      </a:endParaRPr>
                    </a:p>
                  </a:txBody>
                  <a:tcPr marL="25368" marR="25368" marT="25368" marB="2536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9FF89"/>
                    </a:solidFill>
                  </a:tcPr>
                </a:tc>
                <a:tc v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525963"/>
          </a:xfrm>
        </p:spPr>
        <p:txBody>
          <a:bodyPr>
            <a:normAutofit lnSpcReduction="10000"/>
          </a:bodyPr>
          <a:lstStyle/>
          <a:p>
            <a:pPr marL="0" indent="0">
              <a:buNone/>
            </a:pPr>
            <a:r>
              <a:rPr lang="en-US" dirty="0" smtClean="0"/>
              <a:t>Oxalic acid crystals dissolve more readily in hot water than in sugar solution.</a:t>
            </a:r>
          </a:p>
          <a:p>
            <a:pPr marL="0" indent="0">
              <a:buNone/>
            </a:pPr>
            <a:endParaRPr lang="en-US" dirty="0" smtClean="0"/>
          </a:p>
          <a:p>
            <a:pPr marL="0" indent="0">
              <a:buNone/>
            </a:pPr>
            <a:r>
              <a:rPr lang="en-US" dirty="0" smtClean="0"/>
              <a:t>Tip:  dissolve the oxalic crystals in the indicated amount of hot (150˚F) water </a:t>
            </a:r>
            <a:r>
              <a:rPr lang="en-US" u="sng" dirty="0" smtClean="0"/>
              <a:t>before</a:t>
            </a:r>
            <a:r>
              <a:rPr lang="en-US" dirty="0" smtClean="0"/>
              <a:t> adding the sugar.</a:t>
            </a:r>
          </a:p>
          <a:p>
            <a:pPr marL="0" indent="0">
              <a:buNone/>
            </a:pPr>
            <a:endParaRPr lang="en-US" dirty="0" smtClean="0"/>
          </a:p>
          <a:p>
            <a:pPr marL="0" indent="0">
              <a:buNone/>
            </a:pPr>
            <a:r>
              <a:rPr lang="en-US" dirty="0"/>
              <a:t>A</a:t>
            </a:r>
            <a:r>
              <a:rPr lang="en-US" dirty="0" smtClean="0"/>
              <a:t>fter the oxalic crystals are </a:t>
            </a:r>
            <a:r>
              <a:rPr lang="en-US" i="1" dirty="0" smtClean="0"/>
              <a:t>fully dissolved</a:t>
            </a:r>
            <a:r>
              <a:rPr lang="en-US" dirty="0" smtClean="0"/>
              <a:t>, </a:t>
            </a:r>
            <a:r>
              <a:rPr lang="en-US" i="1" dirty="0" smtClean="0"/>
              <a:t>only then</a:t>
            </a:r>
            <a:r>
              <a:rPr lang="en-US" dirty="0" smtClean="0"/>
              <a:t> stir in the sugar.</a:t>
            </a:r>
            <a:endParaRPr lang="en-US" dirty="0"/>
          </a:p>
        </p:txBody>
      </p:sp>
    </p:spTree>
    <p:extLst>
      <p:ext uri="{BB962C8B-B14F-4D97-AF65-F5344CB8AC3E}">
        <p14:creationId xmlns:p14="http://schemas.microsoft.com/office/powerpoint/2010/main" val="3999870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8816502" cy="60097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0" y="6172200"/>
            <a:ext cx="9144000" cy="523220"/>
          </a:xfrm>
          <a:prstGeom prst="rect">
            <a:avLst/>
          </a:prstGeom>
          <a:noFill/>
        </p:spPr>
        <p:txBody>
          <a:bodyPr wrap="square" rtlCol="0">
            <a:spAutoFit/>
          </a:bodyPr>
          <a:lstStyle/>
          <a:p>
            <a:pPr algn="ctr"/>
            <a:r>
              <a:rPr lang="en-US" sz="2800" b="1" i="1" dirty="0" smtClean="0">
                <a:solidFill>
                  <a:srgbClr val="0070C0"/>
                </a:solidFill>
                <a:latin typeface="Comic Sans MS" panose="030F0702030302020204" pitchFamily="66" charset="0"/>
              </a:rPr>
              <a:t>Oxalic has a long history in Europe</a:t>
            </a:r>
            <a:endParaRPr lang="en-US" sz="2800" b="1" i="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2529941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923330"/>
          </a:xfrm>
          <a:prstGeom prst="rect">
            <a:avLst/>
          </a:prstGeom>
          <a:noFill/>
        </p:spPr>
        <p:txBody>
          <a:bodyPr wrap="square" rtlCol="0">
            <a:spAutoFit/>
          </a:bodyPr>
          <a:lstStyle/>
          <a:p>
            <a:pPr algn="ctr"/>
            <a:r>
              <a:rPr lang="en-US" sz="5400" b="1" dirty="0" smtClean="0"/>
              <a:t>Storage</a:t>
            </a:r>
            <a:endParaRPr lang="en-US" sz="5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0"/>
            <a:ext cx="9334500" cy="7058025"/>
          </a:xfrm>
          <a:prstGeom prst="rect">
            <a:avLst/>
          </a:prstGeom>
          <a:noFill/>
          <a:ln w="9525">
            <a:noFill/>
            <a:miter lim="800000"/>
            <a:headEnd/>
            <a:tailEnd/>
          </a:ln>
        </p:spPr>
      </p:pic>
      <p:sp>
        <p:nvSpPr>
          <p:cNvPr id="3" name="Text Box 2"/>
          <p:cNvSpPr txBox="1">
            <a:spLocks noChangeArrowheads="1"/>
          </p:cNvSpPr>
          <p:nvPr/>
        </p:nvSpPr>
        <p:spPr bwMode="auto">
          <a:xfrm>
            <a:off x="5105400" y="152400"/>
            <a:ext cx="4191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t>Store in the ‘fridge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923330"/>
          </a:xfrm>
          <a:prstGeom prst="rect">
            <a:avLst/>
          </a:prstGeom>
          <a:noFill/>
        </p:spPr>
        <p:txBody>
          <a:bodyPr wrap="square" rtlCol="0">
            <a:spAutoFit/>
          </a:bodyPr>
          <a:lstStyle/>
          <a:p>
            <a:pPr algn="ctr"/>
            <a:r>
              <a:rPr lang="en-US" sz="5400" b="1" dirty="0" smtClean="0"/>
              <a:t>Safety</a:t>
            </a:r>
            <a:endParaRPr lang="en-US" sz="54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2" descr="Wear safety glasses when pouring. Keep rinse water handy."/>
          <p:cNvPicPr>
            <a:picLocks noChangeAspect="1" noChangeArrowheads="1"/>
          </p:cNvPicPr>
          <p:nvPr/>
        </p:nvPicPr>
        <p:blipFill>
          <a:blip r:embed="rId3" cstate="print"/>
          <a:srcRect/>
          <a:stretch>
            <a:fillRect/>
          </a:stretch>
        </p:blipFill>
        <p:spPr bwMode="auto">
          <a:xfrm>
            <a:off x="457200" y="-1"/>
            <a:ext cx="5029200" cy="6724279"/>
          </a:xfrm>
          <a:prstGeom prst="rect">
            <a:avLst/>
          </a:prstGeom>
          <a:noFill/>
        </p:spPr>
      </p:pic>
      <p:sp>
        <p:nvSpPr>
          <p:cNvPr id="3" name="Text Box 2"/>
          <p:cNvSpPr txBox="1">
            <a:spLocks noChangeArrowheads="1"/>
          </p:cNvSpPr>
          <p:nvPr/>
        </p:nvSpPr>
        <p:spPr bwMode="auto">
          <a:xfrm>
            <a:off x="5638800" y="1219200"/>
            <a:ext cx="35052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Protect your eyes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0" y="0"/>
            <a:ext cx="5411244" cy="6858000"/>
          </a:xfrm>
          <a:prstGeom prst="rect">
            <a:avLst/>
          </a:prstGeom>
          <a:noFill/>
          <a:ln w="9525">
            <a:noFill/>
            <a:miter lim="800000"/>
            <a:headEnd/>
            <a:tailEnd/>
          </a:ln>
        </p:spPr>
      </p:pic>
      <p:sp>
        <p:nvSpPr>
          <p:cNvPr id="4" name="Text Box 2"/>
          <p:cNvSpPr txBox="1">
            <a:spLocks noChangeArrowheads="1"/>
          </p:cNvSpPr>
          <p:nvPr/>
        </p:nvSpPr>
        <p:spPr bwMode="auto">
          <a:xfrm>
            <a:off x="5638800" y="1219200"/>
            <a:ext cx="3505200" cy="1139627"/>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Tastes like strong lemonade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5638800" y="1219200"/>
            <a:ext cx="3505200" cy="165483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Carry baking soda in water to neutralize</a:t>
            </a:r>
          </a:p>
        </p:txBody>
      </p:sp>
      <p:pic>
        <p:nvPicPr>
          <p:cNvPr id="119810" name="Picture 2" descr="https://s-media-cache-ak0.pinimg.com/236x/b4/11/7f/b4117f60caaf0d4e821da101ed53b4b5.jpg"/>
          <p:cNvPicPr>
            <a:picLocks noChangeAspect="1" noChangeArrowheads="1"/>
          </p:cNvPicPr>
          <p:nvPr/>
        </p:nvPicPr>
        <p:blipFill>
          <a:blip r:embed="rId3" cstate="print"/>
          <a:srcRect/>
          <a:stretch>
            <a:fillRect/>
          </a:stretch>
        </p:blipFill>
        <p:spPr bwMode="auto">
          <a:xfrm>
            <a:off x="0" y="-1"/>
            <a:ext cx="5181600" cy="689416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923330"/>
          </a:xfrm>
          <a:prstGeom prst="rect">
            <a:avLst/>
          </a:prstGeom>
          <a:noFill/>
        </p:spPr>
        <p:txBody>
          <a:bodyPr wrap="square" rtlCol="0">
            <a:spAutoFit/>
          </a:bodyPr>
          <a:lstStyle/>
          <a:p>
            <a:pPr algn="ctr"/>
            <a:r>
              <a:rPr lang="en-US" sz="5400" b="1" dirty="0" smtClean="0"/>
              <a:t>Application</a:t>
            </a:r>
            <a:endParaRPr lang="en-US" sz="5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cstate="print"/>
          <a:srcRect/>
          <a:stretch>
            <a:fillRect/>
          </a:stretch>
        </p:blipFill>
        <p:spPr bwMode="auto">
          <a:xfrm>
            <a:off x="0" y="77"/>
            <a:ext cx="9144000" cy="6859441"/>
          </a:xfrm>
          <a:prstGeom prst="rect">
            <a:avLst/>
          </a:prstGeom>
          <a:noFill/>
          <a:ln w="9525">
            <a:noFill/>
            <a:miter lim="800000"/>
            <a:headEnd/>
            <a:tailEnd/>
          </a:ln>
        </p:spPr>
      </p:pic>
      <p:sp>
        <p:nvSpPr>
          <p:cNvPr id="3" name="Title 1"/>
          <p:cNvSpPr txBox="1">
            <a:spLocks/>
          </p:cNvSpPr>
          <p:nvPr/>
        </p:nvSpPr>
        <p:spPr>
          <a:xfrm>
            <a:off x="4953000" y="5562600"/>
            <a:ext cx="4191000" cy="1295400"/>
          </a:xfrm>
          <a:prstGeom prst="rect">
            <a:avLst/>
          </a:prstGeom>
          <a:solidFill>
            <a:schemeClr val="tx1"/>
          </a:solidFill>
        </p:spPr>
        <p:txBody>
          <a:bodyPr lIns="89680" tIns="44842" rIns="89680" bIns="44842" anchor="ctr"/>
          <a:lstStyle/>
          <a:p>
            <a:pPr algn="ctr" defTabSz="406342" fontAlgn="base" hangingPunct="0">
              <a:lnSpc>
                <a:spcPct val="150000"/>
              </a:lnSpc>
              <a:spcBef>
                <a:spcPct val="0"/>
              </a:spcBef>
              <a:spcAft>
                <a:spcPct val="0"/>
              </a:spcAft>
              <a:buClr>
                <a:srgbClr val="000000"/>
              </a:buClr>
              <a:buSzPct val="100000"/>
              <a:defRPr/>
            </a:pPr>
            <a:r>
              <a:rPr lang="en-US" sz="2400" b="1" dirty="0" smtClean="0">
                <a:solidFill>
                  <a:srgbClr val="FFFFFF"/>
                </a:solidFill>
                <a:latin typeface="Comic Sans MS" pitchFamily="66" charset="0"/>
                <a:ea typeface="+mj-ea"/>
              </a:rPr>
              <a:t>Must be applied directly to bees’ bodies.</a:t>
            </a:r>
            <a:endParaRPr lang="en-US" sz="2400" b="1" dirty="0">
              <a:solidFill>
                <a:srgbClr val="FFFFFF"/>
              </a:solidFill>
              <a:latin typeface="Comic Sans MS" pitchFamily="66" charset="0"/>
              <a:ea typeface="+mj-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Users\Randy\Pictures\Article photos\oxalic syringe\P1000095.JPG"/>
          <p:cNvPicPr>
            <a:picLocks noChangeAspect="1" noChangeArrowheads="1"/>
          </p:cNvPicPr>
          <p:nvPr/>
        </p:nvPicPr>
        <p:blipFill>
          <a:blip r:embed="rId3" cstate="print"/>
          <a:srcRect/>
          <a:stretch>
            <a:fillRect/>
          </a:stretch>
        </p:blipFill>
        <p:spPr bwMode="auto">
          <a:xfrm>
            <a:off x="-47873" y="1"/>
            <a:ext cx="9191874" cy="6858000"/>
          </a:xfrm>
          <a:prstGeom prst="rect">
            <a:avLst/>
          </a:prstGeom>
          <a:noFill/>
        </p:spPr>
      </p:pic>
      <p:sp>
        <p:nvSpPr>
          <p:cNvPr id="3" name="Rectangle 2"/>
          <p:cNvSpPr/>
          <p:nvPr/>
        </p:nvSpPr>
        <p:spPr>
          <a:xfrm>
            <a:off x="4800600" y="0"/>
            <a:ext cx="43434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0666" tIns="45335" rIns="90666" bIns="45335" rtlCol="0" anchor="ctr"/>
          <a:lstStyle/>
          <a:p>
            <a:pPr algn="ctr" defTabSz="906941"/>
            <a:r>
              <a:rPr lang="en-US" sz="3200" b="1" dirty="0" smtClean="0">
                <a:solidFill>
                  <a:prstClr val="white"/>
                </a:solidFill>
                <a:latin typeface="Comic Sans MS" pitchFamily="66" charset="0"/>
              </a:rPr>
              <a:t>~5 mL per “seam” of bees</a:t>
            </a:r>
            <a:endParaRPr lang="en-US" sz="3200" b="1" dirty="0">
              <a:solidFill>
                <a:prstClr val="white"/>
              </a:solidFill>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kingdomofscience.com/uploads/2/1/7/2/21723146/1375570272.jpg"/>
          <p:cNvPicPr>
            <a:picLocks noChangeAspect="1" noChangeArrowheads="1"/>
          </p:cNvPicPr>
          <p:nvPr/>
        </p:nvPicPr>
        <p:blipFill>
          <a:blip r:embed="rId3" cstate="print"/>
          <a:srcRect/>
          <a:stretch>
            <a:fillRect/>
          </a:stretch>
        </p:blipFill>
        <p:spPr bwMode="auto">
          <a:xfrm>
            <a:off x="152399" y="0"/>
            <a:ext cx="9048261" cy="5867400"/>
          </a:xfrm>
          <a:prstGeom prst="rect">
            <a:avLst/>
          </a:prstGeom>
          <a:noFill/>
        </p:spPr>
      </p:pic>
      <p:sp>
        <p:nvSpPr>
          <p:cNvPr id="6" name="Text Box 2"/>
          <p:cNvSpPr txBox="1">
            <a:spLocks noChangeArrowheads="1"/>
          </p:cNvSpPr>
          <p:nvPr/>
        </p:nvSpPr>
        <p:spPr bwMode="auto">
          <a:xfrm>
            <a:off x="4267200" y="1447800"/>
            <a:ext cx="2435051" cy="511633"/>
          </a:xfrm>
          <a:prstGeom prst="rect">
            <a:avLst/>
          </a:prstGeom>
          <a:noFill/>
          <a:ln w="9525">
            <a:noFill/>
            <a:round/>
            <a:headEnd/>
            <a:tailEnd/>
          </a:ln>
          <a:effectLst/>
        </p:spPr>
        <p:txBody>
          <a:bodyPr wrap="none" lIns="89738" tIns="44872" rIns="89738" bIns="44872">
            <a:spAutoFit/>
          </a:bodyPr>
          <a:lstStyle/>
          <a:p>
            <a:pPr defTabSz="896941">
              <a:lnSpc>
                <a:spcPct val="76000"/>
              </a:lnSpc>
              <a:tabLst>
                <a:tab pos="0" algn="l"/>
                <a:tab pos="455919" algn="l"/>
                <a:tab pos="911843" algn="l"/>
                <a:tab pos="1367768" algn="l"/>
                <a:tab pos="1823688" algn="l"/>
                <a:tab pos="2279613" algn="l"/>
                <a:tab pos="2735531" algn="l"/>
                <a:tab pos="3191447" algn="l"/>
                <a:tab pos="3647374" algn="l"/>
                <a:tab pos="4103297" algn="l"/>
                <a:tab pos="4559219" algn="l"/>
                <a:tab pos="5015141" algn="l"/>
                <a:tab pos="5471065" algn="l"/>
                <a:tab pos="5926982" algn="l"/>
                <a:tab pos="6382903" algn="l"/>
                <a:tab pos="6838828" algn="l"/>
                <a:tab pos="7294754" algn="l"/>
                <a:tab pos="7750676" algn="l"/>
                <a:tab pos="8206597" algn="l"/>
                <a:tab pos="8662517" algn="l"/>
                <a:tab pos="9118431" algn="l"/>
              </a:tabLst>
            </a:pPr>
            <a:r>
              <a:rPr lang="en-GB" sz="3600" dirty="0" smtClean="0">
                <a:solidFill>
                  <a:srgbClr val="000000"/>
                </a:solidFill>
              </a:rPr>
              <a:t>1 tsp = 5 mL</a:t>
            </a:r>
            <a:endParaRPr lang="en-GB" sz="360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smtClean="0"/>
              <a:t>Why Oxalic Acid?</a:t>
            </a:r>
            <a:endParaRPr lang="en-US" sz="5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Grp="1" noChangeArrowheads="1"/>
          </p:cNvSpPr>
          <p:nvPr>
            <p:ph type="title"/>
          </p:nvPr>
        </p:nvSpPr>
        <p:spPr>
          <a:xfrm>
            <a:off x="457200" y="1256805"/>
            <a:ext cx="8229600" cy="534395"/>
          </a:xfrm>
          <a:ln/>
        </p:spPr>
        <p:txBody>
          <a:bodyPr lIns="0" tIns="0" rIns="0" bIns="0">
            <a:spAutoFit/>
          </a:bodyPr>
          <a:lstStyle/>
          <a:p>
            <a:endParaRPr lang="en-US"/>
          </a:p>
        </p:txBody>
      </p:sp>
      <p:pic>
        <p:nvPicPr>
          <p:cNvPr id="17715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a:effectLst/>
        </p:spPr>
      </p:pic>
      <p:sp>
        <p:nvSpPr>
          <p:cNvPr id="4" name="Title 1"/>
          <p:cNvSpPr txBox="1">
            <a:spLocks/>
          </p:cNvSpPr>
          <p:nvPr/>
        </p:nvSpPr>
        <p:spPr>
          <a:xfrm>
            <a:off x="4648200" y="5105400"/>
            <a:ext cx="4267200" cy="1143000"/>
          </a:xfrm>
          <a:prstGeom prst="rect">
            <a:avLst/>
          </a:prstGeom>
          <a:solidFill>
            <a:schemeClr val="tx1"/>
          </a:solidFill>
        </p:spPr>
        <p:txBody>
          <a:bodyPr lIns="89680" tIns="44842" rIns="89680" bIns="44842" anchor="ctr"/>
          <a:lstStyle/>
          <a:p>
            <a:pPr algn="ctr" defTabSz="406342" fontAlgn="base" hangingPunct="0">
              <a:lnSpc>
                <a:spcPct val="150000"/>
              </a:lnSpc>
              <a:spcBef>
                <a:spcPct val="0"/>
              </a:spcBef>
              <a:spcAft>
                <a:spcPct val="0"/>
              </a:spcAft>
              <a:buClr>
                <a:srgbClr val="000000"/>
              </a:buClr>
              <a:buSzPct val="100000"/>
              <a:defRPr/>
            </a:pPr>
            <a:r>
              <a:rPr lang="en-US" sz="3200" b="1" dirty="0" smtClean="0">
                <a:solidFill>
                  <a:srgbClr val="FFFFFF"/>
                </a:solidFill>
                <a:latin typeface="Comic Sans MS" pitchFamily="66" charset="0"/>
                <a:ea typeface="+mj-ea"/>
              </a:rPr>
              <a:t>Dribble, not spray</a:t>
            </a:r>
            <a:endParaRPr lang="en-US" sz="3200" b="1" dirty="0">
              <a:solidFill>
                <a:srgbClr val="FFFFFF"/>
              </a:solidFill>
              <a:latin typeface="Comic Sans MS" pitchFamily="66" charset="0"/>
              <a:ea typeface="+mj-e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Users\Randy\Documents\Varroa\Oxalic\oxalic calibration\1-P1000092.JPG"/>
          <p:cNvPicPr/>
          <p:nvPr/>
        </p:nvPicPr>
        <p:blipFill>
          <a:blip r:embed="rId3" cstate="print"/>
          <a:srcRect/>
          <a:stretch>
            <a:fillRect/>
          </a:stretch>
        </p:blipFill>
        <p:spPr bwMode="auto">
          <a:xfrm>
            <a:off x="0" y="0"/>
            <a:ext cx="5791200" cy="6858000"/>
          </a:xfrm>
          <a:prstGeom prst="rect">
            <a:avLst/>
          </a:prstGeom>
          <a:noFill/>
          <a:ln w="9525">
            <a:noFill/>
            <a:miter lim="800000"/>
            <a:headEnd/>
            <a:tailEnd/>
          </a:ln>
        </p:spPr>
      </p:pic>
      <p:sp>
        <p:nvSpPr>
          <p:cNvPr id="3" name="Text Box 2"/>
          <p:cNvSpPr txBox="1">
            <a:spLocks noChangeArrowheads="1"/>
          </p:cNvSpPr>
          <p:nvPr/>
        </p:nvSpPr>
        <p:spPr bwMode="auto">
          <a:xfrm>
            <a:off x="5638800" y="1219200"/>
            <a:ext cx="3505200" cy="1139627"/>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Calibrate pump output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7" name="Picture 1"/>
          <p:cNvPicPr>
            <a:picLocks noChangeAspect="1" noChangeArrowheads="1"/>
          </p:cNvPicPr>
          <p:nvPr/>
        </p:nvPicPr>
        <p:blipFill>
          <a:blip r:embed="rId3" cstate="print"/>
          <a:srcRect/>
          <a:stretch>
            <a:fillRect/>
          </a:stretch>
        </p:blipFill>
        <p:spPr bwMode="auto">
          <a:xfrm>
            <a:off x="0" y="0"/>
            <a:ext cx="5105400" cy="6807200"/>
          </a:xfrm>
          <a:prstGeom prst="rect">
            <a:avLst/>
          </a:prstGeom>
          <a:noFill/>
          <a:ln w="9525">
            <a:noFill/>
            <a:round/>
            <a:headEnd/>
            <a:tailEnd/>
          </a:ln>
          <a:effectLst/>
        </p:spPr>
      </p:pic>
      <p:sp>
        <p:nvSpPr>
          <p:cNvPr id="178178" name="Text Box 2"/>
          <p:cNvSpPr txBox="1">
            <a:spLocks noChangeArrowheads="1"/>
          </p:cNvSpPr>
          <p:nvPr/>
        </p:nvSpPr>
        <p:spPr bwMode="auto">
          <a:xfrm>
            <a:off x="5715001" y="914427"/>
            <a:ext cx="2893125" cy="528304"/>
          </a:xfrm>
          <a:prstGeom prst="rect">
            <a:avLst/>
          </a:prstGeom>
          <a:noFill/>
          <a:ln w="9525">
            <a:noFill/>
            <a:round/>
            <a:headEnd/>
            <a:tailEnd/>
          </a:ln>
          <a:effectLst/>
        </p:spPr>
        <p:txBody>
          <a:bodyPr wrap="none" lIns="89738" tIns="44872" rIns="89738" bIns="44872">
            <a:spAutoFit/>
          </a:bodyPr>
          <a:lstStyle/>
          <a:p>
            <a:pPr defTabSz="896941">
              <a:lnSpc>
                <a:spcPct val="76000"/>
              </a:lnSpc>
              <a:tabLst>
                <a:tab pos="0" algn="l"/>
                <a:tab pos="455919" algn="l"/>
                <a:tab pos="911843" algn="l"/>
                <a:tab pos="1367768" algn="l"/>
                <a:tab pos="1823688" algn="l"/>
                <a:tab pos="2279613" algn="l"/>
                <a:tab pos="2735531" algn="l"/>
                <a:tab pos="3191447" algn="l"/>
                <a:tab pos="3647374" algn="l"/>
                <a:tab pos="4103297" algn="l"/>
                <a:tab pos="4559219" algn="l"/>
                <a:tab pos="5015141" algn="l"/>
                <a:tab pos="5471065" algn="l"/>
                <a:tab pos="5926982" algn="l"/>
                <a:tab pos="6382903" algn="l"/>
                <a:tab pos="6838828" algn="l"/>
                <a:tab pos="7294754" algn="l"/>
                <a:tab pos="7750676" algn="l"/>
                <a:tab pos="8206597" algn="l"/>
                <a:tab pos="8662517" algn="l"/>
                <a:tab pos="9118431" algn="l"/>
              </a:tabLst>
            </a:pPr>
            <a:r>
              <a:rPr lang="en-GB" sz="3600" dirty="0">
                <a:solidFill>
                  <a:schemeClr val="bg1"/>
                </a:solidFill>
              </a:rPr>
              <a:t>Hit both boxes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077200" cy="5016758"/>
          </a:xfrm>
          <a:prstGeom prst="rect">
            <a:avLst/>
          </a:prstGeom>
          <a:noFill/>
        </p:spPr>
        <p:txBody>
          <a:bodyPr wrap="square" rtlCol="0">
            <a:spAutoFit/>
          </a:bodyPr>
          <a:lstStyle/>
          <a:p>
            <a:r>
              <a:rPr lang="en-US" sz="3200" dirty="0" smtClean="0"/>
              <a:t>Tips:</a:t>
            </a:r>
          </a:p>
          <a:p>
            <a:r>
              <a:rPr lang="en-US" sz="3200" dirty="0" smtClean="0"/>
              <a:t> </a:t>
            </a:r>
          </a:p>
          <a:p>
            <a:r>
              <a:rPr lang="en-US" sz="3200" dirty="0"/>
              <a:t>F</a:t>
            </a:r>
            <a:r>
              <a:rPr lang="en-US" sz="3200" dirty="0" smtClean="0"/>
              <a:t>ill the garden sprayer only about ¼ full of solution.  This leaves a large air space, which minimizes the fluctuation in pressure.</a:t>
            </a:r>
          </a:p>
          <a:p>
            <a:endParaRPr lang="en-US" sz="3200" dirty="0"/>
          </a:p>
          <a:p>
            <a:r>
              <a:rPr lang="en-US" sz="3200" dirty="0" smtClean="0"/>
              <a:t>After you’ve dribbled a yard of hives, measure how much syrup you’ve applied in total, and divide by the number of hives.  This will tell you if you’re applying the correct amount.</a:t>
            </a:r>
            <a:endParaRPr lang="en-US" sz="3200" dirty="0"/>
          </a:p>
        </p:txBody>
      </p:sp>
    </p:spTree>
    <p:extLst>
      <p:ext uri="{BB962C8B-B14F-4D97-AF65-F5344CB8AC3E}">
        <p14:creationId xmlns:p14="http://schemas.microsoft.com/office/powerpoint/2010/main" val="3490241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923330"/>
          </a:xfrm>
          <a:prstGeom prst="rect">
            <a:avLst/>
          </a:prstGeom>
          <a:noFill/>
        </p:spPr>
        <p:txBody>
          <a:bodyPr wrap="square" rtlCol="0">
            <a:spAutoFit/>
          </a:bodyPr>
          <a:lstStyle/>
          <a:p>
            <a:pPr algn="ctr"/>
            <a:r>
              <a:rPr lang="en-US" sz="5400" b="1" dirty="0" smtClean="0"/>
              <a:t>Timing of Treatment</a:t>
            </a:r>
            <a:endParaRPr lang="en-US" sz="54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Randy\Pictures\Varroa\mites in drone brood.jpg"/>
          <p:cNvPicPr>
            <a:picLocks noChangeAspect="1" noChangeArrowheads="1"/>
          </p:cNvPicPr>
          <p:nvPr/>
        </p:nvPicPr>
        <p:blipFill>
          <a:blip r:embed="rId3" cstate="print"/>
          <a:srcRect/>
          <a:stretch>
            <a:fillRect/>
          </a:stretch>
        </p:blipFill>
        <p:spPr bwMode="auto">
          <a:xfrm>
            <a:off x="839523" y="2"/>
            <a:ext cx="7521110" cy="5779326"/>
          </a:xfrm>
          <a:prstGeom prst="rect">
            <a:avLst/>
          </a:prstGeom>
          <a:noFill/>
        </p:spPr>
      </p:pic>
      <p:sp>
        <p:nvSpPr>
          <p:cNvPr id="5" name="TextBox 4"/>
          <p:cNvSpPr txBox="1"/>
          <p:nvPr/>
        </p:nvSpPr>
        <p:spPr>
          <a:xfrm>
            <a:off x="839520" y="6132034"/>
            <a:ext cx="7464960" cy="497366"/>
          </a:xfrm>
          <a:prstGeom prst="rect">
            <a:avLst/>
          </a:prstGeom>
          <a:noFill/>
        </p:spPr>
        <p:txBody>
          <a:bodyPr wrap="square" lIns="81514" tIns="40760" rIns="81514" bIns="40760">
            <a:spAutoFit/>
          </a:bodyPr>
          <a:lstStyle/>
          <a:p>
            <a:pPr algn="ctr" defTabSz="407697" fontAlgn="base" hangingPunct="0">
              <a:lnSpc>
                <a:spcPct val="93000"/>
              </a:lnSpc>
              <a:spcBef>
                <a:spcPct val="0"/>
              </a:spcBef>
              <a:spcAft>
                <a:spcPct val="0"/>
              </a:spcAft>
              <a:buClr>
                <a:srgbClr val="000000"/>
              </a:buClr>
              <a:buSzPct val="100000"/>
              <a:defRPr/>
            </a:pPr>
            <a:r>
              <a:rPr lang="en-US" sz="2900" b="1" dirty="0" smtClean="0">
                <a:solidFill>
                  <a:srgbClr val="FFFFFF"/>
                </a:solidFill>
                <a:latin typeface="Calibri"/>
              </a:rPr>
              <a:t>Oxalic won’t kill mites in the brood.</a:t>
            </a:r>
            <a:endParaRPr lang="en-US" sz="2900" b="1" dirty="0">
              <a:solidFill>
                <a:srgbClr val="FFFFFF"/>
              </a:solidFill>
              <a:latin typeface="Calibri"/>
            </a:endParaRPr>
          </a:p>
        </p:txBody>
      </p:sp>
      <p:sp>
        <p:nvSpPr>
          <p:cNvPr id="2" name="Rectangle 1"/>
          <p:cNvSpPr/>
          <p:nvPr/>
        </p:nvSpPr>
        <p:spPr>
          <a:xfrm>
            <a:off x="862330" y="76200"/>
            <a:ext cx="2473113" cy="369332"/>
          </a:xfrm>
          <a:prstGeom prst="rect">
            <a:avLst/>
          </a:prstGeom>
        </p:spPr>
        <p:txBody>
          <a:bodyPr wrap="none">
            <a:spAutoFit/>
          </a:bodyPr>
          <a:lstStyle/>
          <a:p>
            <a:r>
              <a:rPr lang="en-US" dirty="0"/>
              <a:t>http://www.sbai.org.uk/</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6629400" cy="526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6477000" y="2667000"/>
            <a:ext cx="8382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477000" y="3733800"/>
            <a:ext cx="8382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91400" y="2667000"/>
            <a:ext cx="1676400" cy="2031325"/>
          </a:xfrm>
          <a:prstGeom prst="rect">
            <a:avLst/>
          </a:prstGeom>
          <a:noFill/>
        </p:spPr>
        <p:txBody>
          <a:bodyPr wrap="square" rtlCol="0">
            <a:spAutoFit/>
          </a:bodyPr>
          <a:lstStyle/>
          <a:p>
            <a:r>
              <a:rPr lang="en-US" dirty="0" smtClean="0"/>
              <a:t>Note the difference in efficacy, dependent upon how much brood is present.</a:t>
            </a:r>
            <a:endParaRPr lang="en-US" dirty="0"/>
          </a:p>
        </p:txBody>
      </p:sp>
      <p:sp>
        <p:nvSpPr>
          <p:cNvPr id="11" name="TextBox 10"/>
          <p:cNvSpPr txBox="1"/>
          <p:nvPr/>
        </p:nvSpPr>
        <p:spPr>
          <a:xfrm>
            <a:off x="457200" y="5943600"/>
            <a:ext cx="7391400" cy="646331"/>
          </a:xfrm>
          <a:prstGeom prst="rect">
            <a:avLst/>
          </a:prstGeom>
          <a:noFill/>
        </p:spPr>
        <p:txBody>
          <a:bodyPr wrap="square" rtlCol="0">
            <a:spAutoFit/>
          </a:bodyPr>
          <a:lstStyle/>
          <a:p>
            <a:r>
              <a:rPr lang="en-US" b="1" dirty="0" smtClean="0"/>
              <a:t>Oxalic gives poor efficacy if there is much brood present,</a:t>
            </a:r>
          </a:p>
          <a:p>
            <a:r>
              <a:rPr lang="en-US" b="1" dirty="0" smtClean="0"/>
              <a:t>especially if drone brood is present.</a:t>
            </a:r>
            <a:endParaRPr lang="en-US" b="1" dirty="0"/>
          </a:p>
        </p:txBody>
      </p:sp>
    </p:spTree>
    <p:extLst>
      <p:ext uri="{BB962C8B-B14F-4D97-AF65-F5344CB8AC3E}">
        <p14:creationId xmlns:p14="http://schemas.microsoft.com/office/powerpoint/2010/main" val="709127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e class distribution of workers over the year.JPG"/>
          <p:cNvPicPr>
            <a:picLocks noChangeAspect="1"/>
          </p:cNvPicPr>
          <p:nvPr/>
        </p:nvPicPr>
        <p:blipFill>
          <a:blip r:embed="rId3" cstate="print"/>
          <a:stretch>
            <a:fillRect/>
          </a:stretch>
        </p:blipFill>
        <p:spPr>
          <a:xfrm>
            <a:off x="0" y="2"/>
            <a:ext cx="9123840" cy="5728921"/>
          </a:xfrm>
          <a:prstGeom prst="rect">
            <a:avLst/>
          </a:prstGeom>
        </p:spPr>
      </p:pic>
      <p:sp>
        <p:nvSpPr>
          <p:cNvPr id="4" name="TextBox 3"/>
          <p:cNvSpPr txBox="1"/>
          <p:nvPr/>
        </p:nvSpPr>
        <p:spPr>
          <a:xfrm>
            <a:off x="0" y="5943600"/>
            <a:ext cx="9144000" cy="1026516"/>
          </a:xfrm>
          <a:prstGeom prst="rect">
            <a:avLst/>
          </a:prstGeom>
          <a:noFill/>
        </p:spPr>
        <p:txBody>
          <a:bodyPr wrap="square" lIns="81090" tIns="40553" rIns="81090" bIns="40553" rtlCol="0">
            <a:spAutoFit/>
          </a:bodyPr>
          <a:lstStyle/>
          <a:p>
            <a:pPr algn="ctr" defTabSz="397389" fontAlgn="base" hangingPunct="0">
              <a:lnSpc>
                <a:spcPct val="93000"/>
              </a:lnSpc>
              <a:spcBef>
                <a:spcPct val="0"/>
              </a:spcBef>
              <a:spcAft>
                <a:spcPct val="0"/>
              </a:spcAft>
              <a:buClr>
                <a:srgbClr val="000000"/>
              </a:buClr>
              <a:buSzPct val="100000"/>
            </a:pPr>
            <a:r>
              <a:rPr lang="en-US" sz="3300" b="1" dirty="0" smtClean="0">
                <a:solidFill>
                  <a:srgbClr val="FFFFFF"/>
                </a:solidFill>
                <a:latin typeface="Arial" charset="0"/>
              </a:rPr>
              <a:t>Seasonality </a:t>
            </a:r>
            <a:r>
              <a:rPr lang="en-US" sz="2400" b="1" dirty="0" smtClean="0">
                <a:latin typeface="Arial" charset="0"/>
              </a:rPr>
              <a:t>Best treatment </a:t>
            </a:r>
            <a:r>
              <a:rPr lang="en-US" sz="2400" b="1" dirty="0" err="1" smtClean="0">
                <a:latin typeface="Arial" charset="0"/>
              </a:rPr>
              <a:t>windows</a:t>
            </a:r>
            <a:r>
              <a:rPr lang="en-US" sz="3300" b="1" dirty="0" err="1" smtClean="0">
                <a:solidFill>
                  <a:srgbClr val="FFFFFF"/>
                </a:solidFill>
                <a:latin typeface="Arial" charset="0"/>
              </a:rPr>
              <a:t>of</a:t>
            </a:r>
            <a:r>
              <a:rPr lang="en-US" sz="3300" b="1" dirty="0" smtClean="0">
                <a:solidFill>
                  <a:srgbClr val="FFFFFF"/>
                </a:solidFill>
                <a:latin typeface="Arial" charset="0"/>
              </a:rPr>
              <a:t> Worker Demographics</a:t>
            </a:r>
            <a:endParaRPr lang="en-US" sz="3300" b="1" dirty="0">
              <a:solidFill>
                <a:srgbClr val="FFFFFF"/>
              </a:solidFill>
              <a:latin typeface="Arial" charset="0"/>
            </a:endParaRPr>
          </a:p>
        </p:txBody>
      </p:sp>
      <p:sp>
        <p:nvSpPr>
          <p:cNvPr id="5" name="Up Arrow 4"/>
          <p:cNvSpPr/>
          <p:nvPr/>
        </p:nvSpPr>
        <p:spPr>
          <a:xfrm>
            <a:off x="2286000" y="5638800"/>
            <a:ext cx="533400" cy="6858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7086600" y="5638800"/>
            <a:ext cx="533400" cy="6858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78" name="Picture 2"/>
          <p:cNvPicPr>
            <a:picLocks noChangeAspect="1" noChangeArrowheads="1"/>
          </p:cNvPicPr>
          <p:nvPr/>
        </p:nvPicPr>
        <p:blipFill>
          <a:blip r:embed="rId3" cstate="print"/>
          <a:srcRect/>
          <a:stretch>
            <a:fillRect/>
          </a:stretch>
        </p:blipFill>
        <p:spPr bwMode="auto">
          <a:xfrm>
            <a:off x="-75342" y="-8106"/>
            <a:ext cx="9219342" cy="6629400"/>
          </a:xfrm>
          <a:prstGeom prst="rect">
            <a:avLst/>
          </a:prstGeom>
          <a:noFill/>
          <a:ln w="9525">
            <a:noFill/>
            <a:miter lim="800000"/>
            <a:headEnd/>
            <a:tailEnd/>
          </a:ln>
        </p:spPr>
      </p:pic>
      <p:sp>
        <p:nvSpPr>
          <p:cNvPr id="288771" name="Text Box 2"/>
          <p:cNvSpPr txBox="1">
            <a:spLocks noChangeArrowheads="1"/>
          </p:cNvSpPr>
          <p:nvPr/>
        </p:nvSpPr>
        <p:spPr bwMode="auto">
          <a:xfrm>
            <a:off x="2057400" y="304800"/>
            <a:ext cx="5045760" cy="739054"/>
          </a:xfrm>
          <a:prstGeom prst="rect">
            <a:avLst/>
          </a:prstGeom>
          <a:noFill/>
          <a:ln w="9525">
            <a:noFill/>
            <a:round/>
            <a:headEnd/>
            <a:tailEnd/>
          </a:ln>
        </p:spPr>
        <p:txBody>
          <a:bodyPr lIns="79750" tIns="67984" rIns="79750" bIns="39898">
            <a:spAutoFit/>
          </a:bodyPr>
          <a:lstStyle/>
          <a:p>
            <a:pPr algn="ctr" defTabSz="404660" fontAlgn="base" hangingPunct="0">
              <a:lnSpc>
                <a:spcPct val="93000"/>
              </a:lnSpc>
              <a:spcBef>
                <a:spcPct val="0"/>
              </a:spcBef>
              <a:spcAft>
                <a:spcPts val="1293"/>
              </a:spcAft>
              <a:buClr>
                <a:srgbClr val="000000"/>
              </a:buClr>
              <a:buSzPct val="100000"/>
              <a:tabLst>
                <a:tab pos="0" algn="l"/>
                <a:tab pos="404660" algn="l"/>
                <a:tab pos="809327" algn="l"/>
                <a:tab pos="1215398" algn="l"/>
                <a:tab pos="1620083" algn="l"/>
                <a:tab pos="2026172" algn="l"/>
                <a:tab pos="2430833" algn="l"/>
                <a:tab pos="2836929" algn="l"/>
                <a:tab pos="3241586" algn="l"/>
                <a:tab pos="3646252" algn="l"/>
                <a:tab pos="4052347" algn="l"/>
                <a:tab pos="4457004" algn="l"/>
                <a:tab pos="4863096" algn="l"/>
                <a:tab pos="5267766" algn="l"/>
                <a:tab pos="5673842" algn="l"/>
                <a:tab pos="6078517" algn="l"/>
                <a:tab pos="6484599" algn="l"/>
                <a:tab pos="6889263" algn="l"/>
                <a:tab pos="7293925" algn="l"/>
                <a:tab pos="7700015" algn="l"/>
                <a:tab pos="8104684" algn="l"/>
              </a:tabLst>
            </a:pPr>
            <a:r>
              <a:rPr lang="en-GB" sz="4400" b="1" dirty="0" smtClean="0">
                <a:solidFill>
                  <a:srgbClr val="FFFFFF"/>
                </a:solidFill>
              </a:rPr>
              <a:t>Fall treatment</a:t>
            </a:r>
          </a:p>
        </p:txBody>
      </p:sp>
      <p:sp>
        <p:nvSpPr>
          <p:cNvPr id="3" name="TextBox 2"/>
          <p:cNvSpPr txBox="1"/>
          <p:nvPr/>
        </p:nvSpPr>
        <p:spPr>
          <a:xfrm>
            <a:off x="0" y="6396335"/>
            <a:ext cx="9144000" cy="461665"/>
          </a:xfrm>
          <a:prstGeom prst="rect">
            <a:avLst/>
          </a:prstGeom>
          <a:solidFill>
            <a:schemeClr val="tx1"/>
          </a:solidFill>
        </p:spPr>
        <p:txBody>
          <a:bodyPr wrap="square" rtlCol="0" anchor="ctr">
            <a:spAutoFit/>
          </a:bodyPr>
          <a:lstStyle/>
          <a:p>
            <a:pPr algn="ctr"/>
            <a:r>
              <a:rPr lang="en-US" sz="2400" b="1" dirty="0" smtClean="0">
                <a:solidFill>
                  <a:schemeClr val="bg1"/>
                </a:solidFill>
              </a:rPr>
              <a:t>Oxalic acid is, </a:t>
            </a:r>
            <a:r>
              <a:rPr lang="en-US" sz="2400" b="1" u="sng" dirty="0" smtClean="0">
                <a:solidFill>
                  <a:schemeClr val="bg1"/>
                </a:solidFill>
              </a:rPr>
              <a:t>by far</a:t>
            </a:r>
            <a:r>
              <a:rPr lang="en-US" sz="2400" b="1" dirty="0" smtClean="0">
                <a:solidFill>
                  <a:schemeClr val="bg1"/>
                </a:solidFill>
              </a:rPr>
              <a:t>, most effective when colonies are </a:t>
            </a:r>
            <a:r>
              <a:rPr lang="en-US" sz="2400" b="1" dirty="0" err="1" smtClean="0">
                <a:solidFill>
                  <a:schemeClr val="bg1"/>
                </a:solidFill>
              </a:rPr>
              <a:t>broodless</a:t>
            </a:r>
            <a:r>
              <a:rPr lang="en-US" sz="2400" b="1" dirty="0" smtClean="0">
                <a:solidFill>
                  <a:schemeClr val="bg1"/>
                </a:solidFill>
              </a:rPr>
              <a:t>.</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181600" y="1905507"/>
            <a:ext cx="3962400" cy="3046988"/>
          </a:xfrm>
          <a:prstGeom prst="rect">
            <a:avLst/>
          </a:prstGeom>
          <a:solidFill>
            <a:schemeClr val="tx1"/>
          </a:solidFill>
        </p:spPr>
        <p:txBody>
          <a:bodyPr wrap="square" rtlCol="0" anchor="ctr">
            <a:spAutoFit/>
          </a:bodyPr>
          <a:lstStyle/>
          <a:p>
            <a:pPr algn="ctr"/>
            <a:r>
              <a:rPr lang="en-US" sz="2400" b="1" dirty="0" smtClean="0">
                <a:solidFill>
                  <a:schemeClr val="bg1"/>
                </a:solidFill>
              </a:rPr>
              <a:t>We use our fall oxalic dribble as a last check on our colonies before winter.  I took a step back from swapping frames of honey from heavy to lightweight hives to show Eric and Ian dribbling oxalic in the background.</a:t>
            </a:r>
            <a:endParaRPr lang="en-US" sz="2400" b="1" dirty="0">
              <a:solidFill>
                <a:schemeClr val="bg1"/>
              </a:solidFill>
            </a:endParaRPr>
          </a:p>
        </p:txBody>
      </p:sp>
      <p:pic>
        <p:nvPicPr>
          <p:cNvPr id="2050" name="Picture 2" descr="C:\Users\Randy\Documents\Varroa\Oxalic\Oxalic fall dribble resized\fall dribbl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571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0" y="-1"/>
            <a:ext cx="9144000" cy="6871911"/>
          </a:xfrm>
          <a:prstGeom prst="rect">
            <a:avLst/>
          </a:prstGeom>
          <a:noFill/>
          <a:ln w="9525">
            <a:noFill/>
            <a:miter lim="800000"/>
            <a:headEnd/>
            <a:tailEnd/>
          </a:ln>
        </p:spPr>
      </p:pic>
      <p:sp>
        <p:nvSpPr>
          <p:cNvPr id="4" name="Text Box 2"/>
          <p:cNvSpPr txBox="1">
            <a:spLocks noChangeArrowheads="1"/>
          </p:cNvSpPr>
          <p:nvPr/>
        </p:nvSpPr>
        <p:spPr bwMode="auto">
          <a:xfrm>
            <a:off x="3886200" y="5720219"/>
            <a:ext cx="5334001" cy="1137781"/>
          </a:xfrm>
          <a:prstGeom prst="rect">
            <a:avLst/>
          </a:prstGeom>
          <a:solidFill>
            <a:schemeClr val="bg1"/>
          </a:solidFill>
          <a:ln w="9525">
            <a:noFill/>
            <a:round/>
            <a:headEnd/>
            <a:tailEnd/>
          </a:ln>
        </p:spPr>
        <p:txBody>
          <a:bodyPr wrap="square" lIns="80022" tIns="68208" rIns="80022" bIns="40029">
            <a:spAutoFit/>
          </a:bodyPr>
          <a:lstStyle/>
          <a:p>
            <a:pPr algn="ctr" defTabSz="406004">
              <a:spcAft>
                <a:spcPts val="1293"/>
              </a:spcAft>
              <a:tabLst>
                <a:tab pos="0" algn="l"/>
                <a:tab pos="406004" algn="l"/>
                <a:tab pos="812015" algn="l"/>
                <a:tab pos="1219454" algn="l"/>
                <a:tab pos="1625466" algn="l"/>
                <a:tab pos="2032904" algn="l"/>
                <a:tab pos="2438913" algn="l"/>
                <a:tab pos="2846354" algn="l"/>
                <a:tab pos="3252359" algn="l"/>
                <a:tab pos="3658368" algn="l"/>
                <a:tab pos="4065804" algn="l"/>
                <a:tab pos="4471815" algn="l"/>
                <a:tab pos="4879256" algn="l"/>
                <a:tab pos="5285264" algn="l"/>
                <a:tab pos="5692697" algn="l"/>
                <a:tab pos="6098712" algn="l"/>
                <a:tab pos="6506149" algn="l"/>
                <a:tab pos="6912156" algn="l"/>
                <a:tab pos="7318164" algn="l"/>
                <a:tab pos="7725605" algn="l"/>
                <a:tab pos="8131614" algn="l"/>
              </a:tabLst>
            </a:pPr>
            <a:r>
              <a:rPr lang="en-GB" sz="2800" b="1" dirty="0" smtClean="0">
                <a:solidFill>
                  <a:srgbClr val="000000"/>
                </a:solidFill>
                <a:latin typeface="Comic Sans MS" pitchFamily="64" charset="0"/>
              </a:rPr>
              <a:t>Acids are much more</a:t>
            </a:r>
          </a:p>
          <a:p>
            <a:pPr algn="ctr" defTabSz="406004">
              <a:spcAft>
                <a:spcPts val="1293"/>
              </a:spcAft>
              <a:tabLst>
                <a:tab pos="0" algn="l"/>
                <a:tab pos="406004" algn="l"/>
                <a:tab pos="812015" algn="l"/>
                <a:tab pos="1219454" algn="l"/>
                <a:tab pos="1625466" algn="l"/>
                <a:tab pos="2032904" algn="l"/>
                <a:tab pos="2438913" algn="l"/>
                <a:tab pos="2846354" algn="l"/>
                <a:tab pos="3252359" algn="l"/>
                <a:tab pos="3658368" algn="l"/>
                <a:tab pos="4065804" algn="l"/>
                <a:tab pos="4471815" algn="l"/>
                <a:tab pos="4879256" algn="l"/>
                <a:tab pos="5285264" algn="l"/>
                <a:tab pos="5692697" algn="l"/>
                <a:tab pos="6098712" algn="l"/>
                <a:tab pos="6506149" algn="l"/>
                <a:tab pos="6912156" algn="l"/>
                <a:tab pos="7318164" algn="l"/>
                <a:tab pos="7725605" algn="l"/>
                <a:tab pos="8131614" algn="l"/>
              </a:tabLst>
            </a:pPr>
            <a:r>
              <a:rPr lang="en-GB" sz="2800" b="1" dirty="0" smtClean="0">
                <a:solidFill>
                  <a:srgbClr val="000000"/>
                </a:solidFill>
                <a:latin typeface="Comic Sans MS" pitchFamily="64" charset="0"/>
              </a:rPr>
              <a:t>toxic to mites than to bees</a:t>
            </a:r>
            <a:endParaRPr lang="en-GB" sz="2800" b="1" dirty="0">
              <a:solidFill>
                <a:srgbClr val="000000"/>
              </a:solidFill>
              <a:latin typeface="Comic Sans MS" pitchFamily="6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181600" y="1524000"/>
            <a:ext cx="3962400" cy="1200329"/>
          </a:xfrm>
          <a:prstGeom prst="rect">
            <a:avLst/>
          </a:prstGeom>
          <a:solidFill>
            <a:schemeClr val="tx1"/>
          </a:solidFill>
        </p:spPr>
        <p:txBody>
          <a:bodyPr wrap="square" rtlCol="0" anchor="ctr">
            <a:spAutoFit/>
          </a:bodyPr>
          <a:lstStyle/>
          <a:p>
            <a:pPr algn="ctr"/>
            <a:r>
              <a:rPr lang="en-US" sz="2400" b="1" dirty="0" smtClean="0">
                <a:solidFill>
                  <a:schemeClr val="bg1"/>
                </a:solidFill>
              </a:rPr>
              <a:t>We use our fall oxalic dribble as a last check on our colonies before winter.  </a:t>
            </a:r>
            <a:endParaRPr lang="en-US" sz="2400" b="1" dirty="0">
              <a:solidFill>
                <a:schemeClr val="bg1"/>
              </a:solidFill>
            </a:endParaRPr>
          </a:p>
        </p:txBody>
      </p:sp>
      <p:pic>
        <p:nvPicPr>
          <p:cNvPr id="1026" name="Picture 2" descr="C:\Users\Randy\Documents\Varroa\Oxalic\Dribble dec 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3600" y="863600"/>
            <a:ext cx="6908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2964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905000" y="4267200"/>
            <a:ext cx="2638425" cy="830997"/>
          </a:xfrm>
          <a:prstGeom prst="rect">
            <a:avLst/>
          </a:prstGeom>
          <a:solidFill>
            <a:schemeClr val="tx1"/>
          </a:solidFill>
        </p:spPr>
        <p:txBody>
          <a:bodyPr wrap="square" rtlCol="0" anchor="ctr">
            <a:spAutoFit/>
          </a:bodyPr>
          <a:lstStyle/>
          <a:p>
            <a:pPr algn="ctr"/>
            <a:r>
              <a:rPr lang="en-US" sz="2400" b="1" dirty="0" smtClean="0">
                <a:solidFill>
                  <a:schemeClr val="bg1"/>
                </a:solidFill>
              </a:rPr>
              <a:t>Oxalic drops mites for about 4 days.</a:t>
            </a:r>
            <a:endParaRPr lang="en-US" sz="24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5257800" cy="394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877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1754326"/>
          </a:xfrm>
          <a:prstGeom prst="rect">
            <a:avLst/>
          </a:prstGeom>
          <a:noFill/>
        </p:spPr>
        <p:txBody>
          <a:bodyPr wrap="square" rtlCol="0">
            <a:spAutoFit/>
          </a:bodyPr>
          <a:lstStyle/>
          <a:p>
            <a:pPr algn="ctr"/>
            <a:r>
              <a:rPr lang="en-US" sz="5400" b="1" dirty="0" smtClean="0"/>
              <a:t>Benefit against nosema</a:t>
            </a:r>
            <a:endParaRPr lang="en-US" sz="54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0" y="1143000"/>
            <a:ext cx="9060426"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9144000" cy="6021659"/>
          </a:xfrm>
          <a:prstGeom prst="rect">
            <a:avLst/>
          </a:prstGeom>
          <a:noFill/>
          <a:ln w="9525">
            <a:noFill/>
            <a:miter lim="800000"/>
            <a:headEnd/>
            <a:tailEnd/>
          </a:ln>
        </p:spPr>
      </p:pic>
      <p:sp>
        <p:nvSpPr>
          <p:cNvPr id="3" name="TextBox 2"/>
          <p:cNvSpPr txBox="1"/>
          <p:nvPr/>
        </p:nvSpPr>
        <p:spPr>
          <a:xfrm>
            <a:off x="0" y="6172200"/>
            <a:ext cx="9144000" cy="369332"/>
          </a:xfrm>
          <a:prstGeom prst="rect">
            <a:avLst/>
          </a:prstGeom>
          <a:noFill/>
        </p:spPr>
        <p:txBody>
          <a:bodyPr wrap="square" rtlCol="0">
            <a:spAutoFit/>
          </a:bodyPr>
          <a:lstStyle/>
          <a:p>
            <a:pPr algn="ctr"/>
            <a:r>
              <a:rPr lang="en-US" b="1" dirty="0" smtClean="0">
                <a:solidFill>
                  <a:schemeClr val="bg1"/>
                </a:solidFill>
              </a:rPr>
              <a:t>Nosema infection after fall dribble of weak OA, 50mL/hive</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76200" y="2057400"/>
            <a:ext cx="9067800" cy="172354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i="1" dirty="0" smtClean="0"/>
              <a:t>Can be used on severely mite-stressed  colonies to buy time.</a:t>
            </a:r>
          </a:p>
          <a:p>
            <a:pPr marL="457200" indent="-457200">
              <a:lnSpc>
                <a:spcPct val="150000"/>
              </a:lnSpc>
              <a:buFont typeface="Arial" panose="020B0604020202020204" pitchFamily="34" charset="0"/>
              <a:buChar char="•"/>
            </a:pPr>
            <a:r>
              <a:rPr lang="en-US" sz="2400" b="1" i="1" dirty="0" smtClean="0"/>
              <a:t>Must be repeated at weekly intervals</a:t>
            </a:r>
            <a:r>
              <a:rPr lang="en-US" sz="2800" b="1" i="1" dirty="0" smtClean="0"/>
              <a:t>.</a:t>
            </a:r>
          </a:p>
          <a:p>
            <a:pPr marL="457200" indent="-457200" algn="ctr">
              <a:buFont typeface="Arial" panose="020B0604020202020204" pitchFamily="34" charset="0"/>
              <a:buChar char="•"/>
            </a:pPr>
            <a:endParaRPr lang="en-US" sz="2800" b="1" i="1" dirty="0"/>
          </a:p>
        </p:txBody>
      </p:sp>
      <p:sp>
        <p:nvSpPr>
          <p:cNvPr id="3" name="Rectangle 2"/>
          <p:cNvSpPr/>
          <p:nvPr/>
        </p:nvSpPr>
        <p:spPr>
          <a:xfrm>
            <a:off x="1736557" y="381000"/>
            <a:ext cx="5747086" cy="923330"/>
          </a:xfrm>
          <a:prstGeom prst="rect">
            <a:avLst/>
          </a:prstGeom>
        </p:spPr>
        <p:txBody>
          <a:bodyPr wrap="none">
            <a:spAutoFit/>
          </a:bodyPr>
          <a:lstStyle/>
          <a:p>
            <a:pPr algn="ctr"/>
            <a:r>
              <a:rPr lang="en-US" sz="5400" b="1" dirty="0"/>
              <a:t>Summer Treatment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8" name="Picture 2" descr="C:\Users\Randy\Pictures\Article photos\DWV comb\P1000278.JPG"/>
          <p:cNvPicPr>
            <a:picLocks noChangeAspect="1" noChangeArrowheads="1"/>
          </p:cNvPicPr>
          <p:nvPr/>
        </p:nvPicPr>
        <p:blipFill>
          <a:blip r:embed="rId3" cstate="print"/>
          <a:srcRect/>
          <a:stretch>
            <a:fillRect/>
          </a:stretch>
        </p:blipFill>
        <p:spPr bwMode="auto">
          <a:xfrm>
            <a:off x="0" y="0"/>
            <a:ext cx="9151203" cy="6858000"/>
          </a:xfrm>
          <a:prstGeom prst="rect">
            <a:avLst/>
          </a:prstGeom>
          <a:noFill/>
        </p:spPr>
      </p:pic>
      <p:sp>
        <p:nvSpPr>
          <p:cNvPr id="4" name="Text Box 2"/>
          <p:cNvSpPr txBox="1">
            <a:spLocks noChangeArrowheads="1"/>
          </p:cNvSpPr>
          <p:nvPr/>
        </p:nvSpPr>
        <p:spPr bwMode="auto">
          <a:xfrm>
            <a:off x="2438400" y="0"/>
            <a:ext cx="3505200" cy="910718"/>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2800" b="1" dirty="0" smtClean="0"/>
              <a:t>Colony about to collapse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cstate="print"/>
          <a:srcRect/>
          <a:stretch>
            <a:fillRect/>
          </a:stretch>
        </p:blipFill>
        <p:spPr bwMode="auto">
          <a:xfrm>
            <a:off x="10" y="10"/>
            <a:ext cx="9144000" cy="6843598"/>
          </a:xfrm>
          <a:prstGeom prst="rect">
            <a:avLst/>
          </a:prstGeom>
          <a:noFill/>
          <a:ln w="9525">
            <a:noFill/>
            <a:round/>
            <a:headEnd/>
            <a:tailEnd/>
          </a:ln>
        </p:spPr>
      </p:pic>
      <p:sp>
        <p:nvSpPr>
          <p:cNvPr id="53251" name="Oval 2"/>
          <p:cNvSpPr>
            <a:spLocks noChangeArrowheads="1"/>
          </p:cNvSpPr>
          <p:nvPr/>
        </p:nvSpPr>
        <p:spPr bwMode="auto">
          <a:xfrm>
            <a:off x="3170880" y="3773196"/>
            <a:ext cx="1451520" cy="1451672"/>
          </a:xfrm>
          <a:prstGeom prst="ellipse">
            <a:avLst/>
          </a:prstGeom>
          <a:noFill/>
          <a:ln w="36720">
            <a:solidFill>
              <a:srgbClr val="FF0000"/>
            </a:solidFill>
            <a:round/>
            <a:headEnd/>
            <a:tailEnd/>
          </a:ln>
        </p:spPr>
        <p:txBody>
          <a:bodyPr wrap="none" lIns="81626" tIns="40816" rIns="81626" bIns="40816" anchor="ctr"/>
          <a:lstStyle/>
          <a:p>
            <a:endParaRPr lang="en-US"/>
          </a:p>
        </p:txBody>
      </p:sp>
      <p:sp>
        <p:nvSpPr>
          <p:cNvPr id="53252" name="Oval 3"/>
          <p:cNvSpPr>
            <a:spLocks noChangeArrowheads="1"/>
          </p:cNvSpPr>
          <p:nvPr/>
        </p:nvSpPr>
        <p:spPr bwMode="auto">
          <a:xfrm>
            <a:off x="2695680" y="33124"/>
            <a:ext cx="1451520" cy="1451672"/>
          </a:xfrm>
          <a:prstGeom prst="ellipse">
            <a:avLst/>
          </a:prstGeom>
          <a:noFill/>
          <a:ln w="36720">
            <a:solidFill>
              <a:srgbClr val="FF0000"/>
            </a:solidFill>
            <a:round/>
            <a:headEnd/>
            <a:tailEnd/>
          </a:ln>
        </p:spPr>
        <p:txBody>
          <a:bodyPr wrap="none" lIns="81626" tIns="40816" rIns="81626" bIns="40816" anchor="ctr"/>
          <a:lstStyle/>
          <a:p>
            <a:endParaRPr lang="en-US"/>
          </a:p>
        </p:txBody>
      </p:sp>
      <p:sp>
        <p:nvSpPr>
          <p:cNvPr id="53253" name="Oval 4"/>
          <p:cNvSpPr>
            <a:spLocks noChangeArrowheads="1"/>
          </p:cNvSpPr>
          <p:nvPr/>
        </p:nvSpPr>
        <p:spPr bwMode="auto">
          <a:xfrm>
            <a:off x="1451520" y="3318109"/>
            <a:ext cx="1451520" cy="1451672"/>
          </a:xfrm>
          <a:prstGeom prst="ellipse">
            <a:avLst/>
          </a:prstGeom>
          <a:noFill/>
          <a:ln w="36720">
            <a:solidFill>
              <a:srgbClr val="FF0000"/>
            </a:solidFill>
            <a:round/>
            <a:headEnd/>
            <a:tailEnd/>
          </a:ln>
        </p:spPr>
        <p:txBody>
          <a:bodyPr wrap="none" lIns="81626" tIns="40816" rIns="81626" bIns="40816" anchor="ctr"/>
          <a:lstStyle/>
          <a:p>
            <a:endParaRPr lang="en-US"/>
          </a:p>
        </p:txBody>
      </p:sp>
      <p:sp>
        <p:nvSpPr>
          <p:cNvPr id="53254" name="Oval 5"/>
          <p:cNvSpPr>
            <a:spLocks noChangeArrowheads="1"/>
          </p:cNvSpPr>
          <p:nvPr/>
        </p:nvSpPr>
        <p:spPr bwMode="auto">
          <a:xfrm>
            <a:off x="2280960" y="1659054"/>
            <a:ext cx="1451520" cy="1451672"/>
          </a:xfrm>
          <a:prstGeom prst="ellipse">
            <a:avLst/>
          </a:prstGeom>
          <a:noFill/>
          <a:ln w="36720">
            <a:solidFill>
              <a:srgbClr val="FF0000"/>
            </a:solidFill>
            <a:round/>
            <a:headEnd/>
            <a:tailEnd/>
          </a:ln>
        </p:spPr>
        <p:txBody>
          <a:bodyPr wrap="none" lIns="81626" tIns="40816" rIns="81626" bIns="40816" anchor="ctr"/>
          <a:lstStyle/>
          <a:p>
            <a:endParaRPr lang="en-US"/>
          </a:p>
        </p:txBody>
      </p:sp>
      <p:sp>
        <p:nvSpPr>
          <p:cNvPr id="7" name="TextBox 6"/>
          <p:cNvSpPr txBox="1"/>
          <p:nvPr/>
        </p:nvSpPr>
        <p:spPr>
          <a:xfrm>
            <a:off x="6438240" y="249150"/>
            <a:ext cx="2004480" cy="1437159"/>
          </a:xfrm>
          <a:prstGeom prst="rect">
            <a:avLst/>
          </a:prstGeom>
          <a:solidFill>
            <a:schemeClr val="tx1"/>
          </a:solidFill>
        </p:spPr>
        <p:txBody>
          <a:bodyPr wrap="square" lIns="82136" tIns="41070" rIns="82136" bIns="41070" rtlCol="0">
            <a:spAutoFit/>
          </a:bodyPr>
          <a:lstStyle/>
          <a:p>
            <a:pPr algn="ctr"/>
            <a:r>
              <a:rPr lang="en-US" sz="2200" dirty="0" smtClean="0">
                <a:solidFill>
                  <a:srgbClr val="FFFFFF"/>
                </a:solidFill>
              </a:rPr>
              <a:t> Formic or thymol may be too strong a treatment</a:t>
            </a:r>
            <a:endParaRPr lang="en-US" sz="220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C:\Users\Randy\Pictures\Article photos\Randy oxalic summer\P1000329.JPG"/>
          <p:cNvPicPr>
            <a:picLocks noChangeAspect="1" noChangeArrowheads="1"/>
          </p:cNvPicPr>
          <p:nvPr/>
        </p:nvPicPr>
        <p:blipFill>
          <a:blip r:embed="rId3" cstate="print"/>
          <a:srcRect/>
          <a:stretch>
            <a:fillRect/>
          </a:stretch>
        </p:blipFill>
        <p:spPr bwMode="auto">
          <a:xfrm>
            <a:off x="533400" y="9363"/>
            <a:ext cx="4572000" cy="6848637"/>
          </a:xfrm>
          <a:prstGeom prst="rect">
            <a:avLst/>
          </a:prstGeom>
          <a:noFill/>
        </p:spPr>
      </p:pic>
      <p:sp>
        <p:nvSpPr>
          <p:cNvPr id="3" name="Text Box 2"/>
          <p:cNvSpPr txBox="1">
            <a:spLocks noChangeArrowheads="1"/>
          </p:cNvSpPr>
          <p:nvPr/>
        </p:nvSpPr>
        <p:spPr bwMode="auto">
          <a:xfrm>
            <a:off x="5486400" y="1219200"/>
            <a:ext cx="3505200" cy="4215790"/>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Summer </a:t>
            </a:r>
            <a:r>
              <a:rPr lang="en-GB" sz="3600" b="1" dirty="0" smtClean="0">
                <a:solidFill>
                  <a:srgbClr val="FFFFFF"/>
                </a:solidFill>
              </a:rPr>
              <a:t>treatment—</a:t>
            </a:r>
          </a:p>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3 weekly applications.</a:t>
            </a:r>
            <a:endParaRPr lang="en-GB" sz="3600" b="1" dirty="0" smtClean="0">
              <a:solidFill>
                <a:srgbClr val="FFFFFF"/>
              </a:solidFill>
            </a:endParaRPr>
          </a:p>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endParaRPr lang="en-GB" sz="3600" b="1" dirty="0">
              <a:solidFill>
                <a:srgbClr val="FFFFFF"/>
              </a:solidFill>
            </a:endParaRPr>
          </a:p>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Around 50% mite reduction.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smtClean="0"/>
              <a:t>Induced Brood Break</a:t>
            </a:r>
            <a:endParaRPr lang="en-US" sz="5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3540903" y="1"/>
            <a:ext cx="5603098" cy="6858000"/>
          </a:xfrm>
          <a:prstGeom prst="rect">
            <a:avLst/>
          </a:prstGeom>
          <a:noFill/>
          <a:ln w="9525">
            <a:noFill/>
            <a:miter lim="800000"/>
            <a:headEnd/>
            <a:tailEnd/>
          </a:ln>
        </p:spPr>
      </p:pic>
      <p:sp>
        <p:nvSpPr>
          <p:cNvPr id="4" name="Text Box 2"/>
          <p:cNvSpPr txBox="1">
            <a:spLocks noChangeArrowheads="1"/>
          </p:cNvSpPr>
          <p:nvPr/>
        </p:nvSpPr>
        <p:spPr bwMode="auto">
          <a:xfrm>
            <a:off x="0" y="457200"/>
            <a:ext cx="3276600" cy="1998388"/>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4400" b="1" dirty="0" smtClean="0">
                <a:solidFill>
                  <a:srgbClr val="FFFFFF"/>
                </a:solidFill>
              </a:rPr>
              <a:t>Oxalic is the strongest organic acid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http://www.coloss.org/beebook/II/virus/12116pn-revised-fig-1.jpg/image_large"/>
          <p:cNvPicPr>
            <a:picLocks noChangeAspect="1" noChangeArrowheads="1"/>
          </p:cNvPicPr>
          <p:nvPr/>
        </p:nvPicPr>
        <p:blipFill>
          <a:blip r:embed="rId3" cstate="print"/>
          <a:srcRect/>
          <a:stretch>
            <a:fillRect/>
          </a:stretch>
        </p:blipFill>
        <p:spPr bwMode="auto">
          <a:xfrm>
            <a:off x="0" y="0"/>
            <a:ext cx="9080938" cy="4114800"/>
          </a:xfrm>
          <a:prstGeom prst="rect">
            <a:avLst/>
          </a:prstGeom>
          <a:noFill/>
        </p:spPr>
      </p:pic>
      <p:sp>
        <p:nvSpPr>
          <p:cNvPr id="7" name="Text Box 2"/>
          <p:cNvSpPr txBox="1">
            <a:spLocks noChangeArrowheads="1"/>
          </p:cNvSpPr>
          <p:nvPr/>
        </p:nvSpPr>
        <p:spPr bwMode="auto">
          <a:xfrm>
            <a:off x="0" y="4800600"/>
            <a:ext cx="9144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Understand the timing!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3" cstate="print"/>
          <a:srcRect/>
          <a:stretch>
            <a:fillRect/>
          </a:stretch>
        </p:blipFill>
        <p:spPr bwMode="auto">
          <a:xfrm>
            <a:off x="304801" y="53109"/>
            <a:ext cx="8001000" cy="6804891"/>
          </a:xfrm>
          <a:prstGeom prst="rect">
            <a:avLst/>
          </a:prstGeom>
          <a:noFill/>
          <a:ln w="9525">
            <a:noFill/>
            <a:miter lim="800000"/>
            <a:headEnd/>
            <a:tailEnd/>
          </a:ln>
        </p:spPr>
      </p:pic>
      <p:sp>
        <p:nvSpPr>
          <p:cNvPr id="3" name="TextBox 2"/>
          <p:cNvSpPr txBox="1"/>
          <p:nvPr/>
        </p:nvSpPr>
        <p:spPr>
          <a:xfrm>
            <a:off x="304801" y="5943600"/>
            <a:ext cx="8001000" cy="1261874"/>
          </a:xfrm>
          <a:prstGeom prst="rect">
            <a:avLst/>
          </a:prstGeom>
          <a:solidFill>
            <a:schemeClr val="bg1"/>
          </a:solidFill>
        </p:spPr>
        <p:txBody>
          <a:bodyPr wrap="square" lIns="91430" tIns="45715" rIns="91430" bIns="45715" rtlCol="0">
            <a:spAutoFit/>
          </a:bodyPr>
          <a:lstStyle/>
          <a:p>
            <a:pPr algn="ctr"/>
            <a:r>
              <a:rPr lang="en-US" sz="2800" b="1" dirty="0" smtClean="0"/>
              <a:t>Beekeepers in Italy create an induced brood break</a:t>
            </a:r>
          </a:p>
          <a:p>
            <a:pPr algn="ctr"/>
            <a:r>
              <a:rPr lang="en-US" sz="2800" b="1" dirty="0"/>
              <a:t>d</a:t>
            </a:r>
            <a:r>
              <a:rPr lang="en-US" sz="2800" b="1" dirty="0" smtClean="0"/>
              <a:t>uring late summer by temporarily caging the queen</a:t>
            </a:r>
            <a:endParaRPr lang="en-US" sz="2000" b="1" dirty="0" smtClean="0"/>
          </a:p>
          <a:p>
            <a:pPr algn="ctr"/>
            <a:endParaRPr lang="en-US" sz="2000" b="1" dirty="0"/>
          </a:p>
        </p:txBody>
      </p:sp>
    </p:spTree>
    <p:extLst>
      <p:ext uri="{BB962C8B-B14F-4D97-AF65-F5344CB8AC3E}">
        <p14:creationId xmlns:p14="http://schemas.microsoft.com/office/powerpoint/2010/main" val="1489000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0" y="4800600"/>
            <a:ext cx="9144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Understand the timing!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4950" cy="648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09007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2" name="Picture 2" descr="C:\Users\Randy\Pictures\Article photos\Bees on queen cage\P108054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1"/>
          <p:cNvSpPr txBox="1">
            <a:spLocks/>
          </p:cNvSpPr>
          <p:nvPr/>
        </p:nvSpPr>
        <p:spPr>
          <a:xfrm>
            <a:off x="3886202" y="5257800"/>
            <a:ext cx="5257800" cy="16002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Cage the queen for 12 days minimum.  Then release her.  Treat 4-5 days later.</a:t>
            </a:r>
            <a:endParaRPr lang="en-US" sz="2800" b="1" dirty="0">
              <a:solidFill>
                <a:srgbClr val="FFFFFF"/>
              </a:solidFill>
              <a:latin typeface="Comic Sans MS" pitchFamily="66" charset="0"/>
              <a:ea typeface="+mj-ea"/>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8" name="Picture 4" descr="http://eberthoney.com/honeybeeblog/media/blogs/honeybees/OverwinteredColoniesMarch2012.jpg"/>
          <p:cNvPicPr>
            <a:picLocks noChangeAspect="1" noChangeArrowheads="1"/>
          </p:cNvPicPr>
          <p:nvPr/>
        </p:nvPicPr>
        <p:blipFill>
          <a:blip r:embed="rId3" cstate="print"/>
          <a:srcRect/>
          <a:stretch>
            <a:fillRect/>
          </a:stretch>
        </p:blipFill>
        <p:spPr bwMode="auto">
          <a:xfrm>
            <a:off x="0" y="0"/>
            <a:ext cx="7010400" cy="5257800"/>
          </a:xfrm>
          <a:prstGeom prst="rect">
            <a:avLst/>
          </a:prstGeom>
          <a:noFill/>
        </p:spPr>
      </p:pic>
      <p:sp>
        <p:nvSpPr>
          <p:cNvPr id="4" name="Title 1"/>
          <p:cNvSpPr txBox="1">
            <a:spLocks/>
          </p:cNvSpPr>
          <p:nvPr/>
        </p:nvSpPr>
        <p:spPr>
          <a:xfrm>
            <a:off x="0" y="5257800"/>
            <a:ext cx="9144002" cy="16002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Treat walkaway splits at 20 days.</a:t>
            </a:r>
            <a:endParaRPr lang="en-US" sz="2800" b="1" dirty="0">
              <a:solidFill>
                <a:srgbClr val="FFFFFF"/>
              </a:solidFill>
              <a:latin typeface="Comic Sans MS" pitchFamily="66" charset="0"/>
              <a:ea typeface="+mj-ea"/>
            </a:endParaRPr>
          </a:p>
        </p:txBody>
      </p:sp>
      <p:sp>
        <p:nvSpPr>
          <p:cNvPr id="5" name="Rectangle 4"/>
          <p:cNvSpPr/>
          <p:nvPr/>
        </p:nvSpPr>
        <p:spPr>
          <a:xfrm>
            <a:off x="4572000" y="4876800"/>
            <a:ext cx="2442400" cy="369332"/>
          </a:xfrm>
          <a:prstGeom prst="rect">
            <a:avLst/>
          </a:prstGeom>
        </p:spPr>
        <p:txBody>
          <a:bodyPr wrap="none">
            <a:spAutoFit/>
          </a:bodyPr>
          <a:lstStyle/>
          <a:p>
            <a:r>
              <a:rPr lang="en-US" dirty="0" smtClean="0"/>
              <a:t>http://eberthoney.com/</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smtClean="0"/>
              <a:t>Combine OA with </a:t>
            </a:r>
            <a:r>
              <a:rPr lang="en-US" sz="5400" b="1" dirty="0" err="1" smtClean="0"/>
              <a:t>requeening</a:t>
            </a:r>
            <a:endParaRPr lang="en-US" sz="5400" b="1" dirty="0"/>
          </a:p>
        </p:txBody>
      </p:sp>
    </p:spTree>
    <p:extLst>
      <p:ext uri="{BB962C8B-B14F-4D97-AF65-F5344CB8AC3E}">
        <p14:creationId xmlns:p14="http://schemas.microsoft.com/office/powerpoint/2010/main" val="7488928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5410200" y="152400"/>
            <a:ext cx="3505200" cy="67056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Kill the old queen,</a:t>
            </a:r>
          </a:p>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insert a queen cell,</a:t>
            </a:r>
          </a:p>
          <a:p>
            <a:pPr algn="ctr" defTabSz="406342" fontAlgn="base" hangingPunct="0">
              <a:spcBef>
                <a:spcPct val="0"/>
              </a:spcBef>
              <a:spcAft>
                <a:spcPct val="0"/>
              </a:spcAft>
              <a:buClr>
                <a:srgbClr val="000000"/>
              </a:buClr>
              <a:buSzPct val="100000"/>
              <a:defRPr/>
            </a:pPr>
            <a:r>
              <a:rPr lang="en-US" sz="2800" b="1" dirty="0">
                <a:solidFill>
                  <a:srgbClr val="FFFFFF"/>
                </a:solidFill>
                <a:latin typeface="Comic Sans MS" pitchFamily="66" charset="0"/>
                <a:ea typeface="+mj-ea"/>
              </a:rPr>
              <a:t>t</a:t>
            </a:r>
            <a:r>
              <a:rPr lang="en-US" sz="2800" b="1" dirty="0" smtClean="0">
                <a:solidFill>
                  <a:srgbClr val="FFFFFF"/>
                </a:solidFill>
                <a:latin typeface="Comic Sans MS" pitchFamily="66" charset="0"/>
                <a:ea typeface="+mj-ea"/>
              </a:rPr>
              <a:t>reat with OA 19 days later.</a:t>
            </a:r>
            <a:endParaRPr lang="en-US" sz="2800" b="1" dirty="0">
              <a:solidFill>
                <a:srgbClr val="FFFFFF"/>
              </a:solidFill>
              <a:latin typeface="Comic Sans MS" pitchFamily="66" charset="0"/>
              <a:ea typeface="+mj-ea"/>
            </a:endParaRPr>
          </a:p>
        </p:txBody>
      </p:sp>
      <p:sp>
        <p:nvSpPr>
          <p:cNvPr id="5" name="Rectangle 4"/>
          <p:cNvSpPr/>
          <p:nvPr/>
        </p:nvSpPr>
        <p:spPr>
          <a:xfrm>
            <a:off x="4572000" y="4876800"/>
            <a:ext cx="2442400" cy="369332"/>
          </a:xfrm>
          <a:prstGeom prst="rect">
            <a:avLst/>
          </a:prstGeom>
        </p:spPr>
        <p:txBody>
          <a:bodyPr wrap="none">
            <a:spAutoFit/>
          </a:bodyPr>
          <a:lstStyle/>
          <a:p>
            <a:r>
              <a:rPr lang="en-US" dirty="0" smtClean="0"/>
              <a:t>http://eberthoney.com/</a:t>
            </a:r>
            <a:endParaRPr lang="en-US" dirty="0"/>
          </a:p>
        </p:txBody>
      </p:sp>
      <p:pic>
        <p:nvPicPr>
          <p:cNvPr id="8194" name="Picture 2" descr="C:\Users\Randy\Pictures\Small Scale Queenrearing\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680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775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5582532"/>
            <a:ext cx="8915400" cy="1275467"/>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Cage the old queen for 2 weeks,</a:t>
            </a:r>
          </a:p>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then remove her and introduce a new queen,</a:t>
            </a:r>
          </a:p>
          <a:p>
            <a:pPr algn="ctr" defTabSz="406342" fontAlgn="base" hangingPunct="0">
              <a:spcBef>
                <a:spcPct val="0"/>
              </a:spcBef>
              <a:spcAft>
                <a:spcPct val="0"/>
              </a:spcAft>
              <a:buClr>
                <a:srgbClr val="000000"/>
              </a:buClr>
              <a:buSzPct val="100000"/>
              <a:defRPr/>
            </a:pPr>
            <a:r>
              <a:rPr lang="en-US" sz="2800" b="1" dirty="0">
                <a:solidFill>
                  <a:srgbClr val="FFFFFF"/>
                </a:solidFill>
                <a:latin typeface="Comic Sans MS" pitchFamily="66" charset="0"/>
                <a:ea typeface="+mj-ea"/>
              </a:rPr>
              <a:t>t</a:t>
            </a:r>
            <a:r>
              <a:rPr lang="en-US" sz="2800" b="1" dirty="0" smtClean="0">
                <a:solidFill>
                  <a:srgbClr val="FFFFFF"/>
                </a:solidFill>
                <a:latin typeface="Comic Sans MS" pitchFamily="66" charset="0"/>
                <a:ea typeface="+mj-ea"/>
              </a:rPr>
              <a:t>reat with OA 5 days later.</a:t>
            </a:r>
            <a:endParaRPr lang="en-US" sz="2800" b="1" dirty="0">
              <a:solidFill>
                <a:srgbClr val="FFFFFF"/>
              </a:solidFill>
              <a:latin typeface="Comic Sans MS" pitchFamily="66" charset="0"/>
              <a:ea typeface="+mj-ea"/>
            </a:endParaRPr>
          </a:p>
        </p:txBody>
      </p:sp>
      <p:sp>
        <p:nvSpPr>
          <p:cNvPr id="5" name="Rectangle 4"/>
          <p:cNvSpPr/>
          <p:nvPr/>
        </p:nvSpPr>
        <p:spPr>
          <a:xfrm>
            <a:off x="4572000" y="4876800"/>
            <a:ext cx="2442400" cy="369332"/>
          </a:xfrm>
          <a:prstGeom prst="rect">
            <a:avLst/>
          </a:prstGeom>
        </p:spPr>
        <p:txBody>
          <a:bodyPr wrap="none">
            <a:spAutoFit/>
          </a:bodyPr>
          <a:lstStyle/>
          <a:p>
            <a:r>
              <a:rPr lang="en-US" dirty="0" smtClean="0"/>
              <a:t>http://eberthoney.com/</a:t>
            </a:r>
            <a:endParaRPr lang="en-US" dirty="0"/>
          </a:p>
        </p:txBody>
      </p:sp>
      <p:pic>
        <p:nvPicPr>
          <p:cNvPr id="9218" name="Picture 2" descr="C:\Users\Randy\Pictures\Article photos\queens in cages\P1080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7"/>
            <a:ext cx="74676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6758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3139321"/>
          </a:xfrm>
          <a:prstGeom prst="rect">
            <a:avLst/>
          </a:prstGeom>
          <a:noFill/>
        </p:spPr>
        <p:txBody>
          <a:bodyPr wrap="square" rtlCol="0">
            <a:spAutoFit/>
          </a:bodyPr>
          <a:lstStyle/>
          <a:p>
            <a:pPr algn="ctr"/>
            <a:r>
              <a:rPr lang="en-US" sz="5400" b="1" dirty="0" smtClean="0"/>
              <a:t>Treatment of Nucs or Packages</a:t>
            </a:r>
          </a:p>
          <a:p>
            <a:pPr algn="ctr"/>
            <a:endParaRPr lang="en-US" sz="5400" b="1" dirty="0" smtClean="0"/>
          </a:p>
          <a:p>
            <a:pPr algn="ctr"/>
            <a:r>
              <a:rPr lang="en-US" sz="3600" b="1" i="1" dirty="0" smtClean="0"/>
              <a:t>A no brainer</a:t>
            </a:r>
            <a:endParaRPr lang="en-US" sz="3600" b="1" i="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descr="C:\Users\Randy\Pictures\Package installation\P1030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5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571460"/>
            <a:ext cx="9144000" cy="1286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666" tIns="45335" rIns="90666" bIns="45335" rtlCol="0" anchor="ctr"/>
          <a:lstStyle/>
          <a:p>
            <a:pPr algn="ctr" defTabSz="906941"/>
            <a:r>
              <a:rPr lang="en-US" sz="3200" b="1" dirty="0" smtClean="0">
                <a:solidFill>
                  <a:prstClr val="white"/>
                </a:solidFill>
                <a:latin typeface="Comic Sans MS" pitchFamily="66" charset="0"/>
              </a:rPr>
              <a:t>Treat package bees or swarms shortly after installation for a “clean start”</a:t>
            </a:r>
            <a:endParaRPr lang="en-US" sz="3200" b="1" dirty="0">
              <a:solidFill>
                <a:prstClr val="white"/>
              </a:solidFill>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Varroamil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0"/>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5029200"/>
            <a:ext cx="9144000" cy="1828800"/>
          </a:xfrm>
        </p:spPr>
        <p:txBody>
          <a:bodyPr/>
          <a:lstStyle/>
          <a:p>
            <a:pPr marL="0" indent="0" algn="ctr">
              <a:buNone/>
            </a:pPr>
            <a:r>
              <a:rPr lang="en-US" sz="2400" dirty="0" smtClean="0">
                <a:solidFill>
                  <a:schemeClr val="bg1"/>
                </a:solidFill>
              </a:rPr>
              <a:t>There are speculative hypotheses as to why acids kill varroa, but no </a:t>
            </a:r>
            <a:r>
              <a:rPr lang="en-US" sz="2400" dirty="0" smtClean="0">
                <a:solidFill>
                  <a:schemeClr val="bg1"/>
                </a:solidFill>
              </a:rPr>
              <a:t>definitive study.  </a:t>
            </a:r>
          </a:p>
          <a:p>
            <a:pPr marL="0" indent="0" algn="ctr">
              <a:buNone/>
            </a:pPr>
            <a:r>
              <a:rPr lang="en-US" sz="2400" dirty="0" smtClean="0">
                <a:solidFill>
                  <a:schemeClr val="bg1"/>
                </a:solidFill>
              </a:rPr>
              <a:t>Beekeeper </a:t>
            </a:r>
            <a:r>
              <a:rPr lang="en-US" sz="2400" dirty="0">
                <a:solidFill>
                  <a:schemeClr val="bg1"/>
                </a:solidFill>
              </a:rPr>
              <a:t>Gerhard </a:t>
            </a:r>
            <a:r>
              <a:rPr lang="en-US" sz="2400" dirty="0" err="1" smtClean="0">
                <a:solidFill>
                  <a:schemeClr val="bg1"/>
                </a:solidFill>
              </a:rPr>
              <a:t>Bruning</a:t>
            </a:r>
            <a:r>
              <a:rPr lang="en-US" sz="2400" dirty="0" smtClean="0">
                <a:solidFill>
                  <a:schemeClr val="bg1"/>
                </a:solidFill>
              </a:rPr>
              <a:t> suspects that  OA crystals  are absorbed through </a:t>
            </a:r>
            <a:r>
              <a:rPr lang="en-US" sz="2400" dirty="0" err="1" smtClean="0">
                <a:solidFill>
                  <a:schemeClr val="bg1"/>
                </a:solidFill>
              </a:rPr>
              <a:t>varroa’s</a:t>
            </a:r>
            <a:r>
              <a:rPr lang="en-US" sz="2400" dirty="0" smtClean="0">
                <a:solidFill>
                  <a:schemeClr val="bg1"/>
                </a:solidFill>
              </a:rPr>
              <a:t> sticky tarsal pads.</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00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51098" y="3246704"/>
            <a:ext cx="1984454" cy="369332"/>
          </a:xfrm>
          <a:prstGeom prst="rect">
            <a:avLst/>
          </a:prstGeom>
        </p:spPr>
        <p:txBody>
          <a:bodyPr wrap="none">
            <a:spAutoFit/>
          </a:bodyPr>
          <a:lstStyle/>
          <a:p>
            <a:r>
              <a:rPr lang="en-US" sz="1200" dirty="0">
                <a:solidFill>
                  <a:schemeClr val="bg1"/>
                </a:solidFill>
              </a:rPr>
              <a:t>http://www.varroamilbe.ch</a:t>
            </a:r>
            <a:r>
              <a:rPr lang="en-US" dirty="0"/>
              <a:t>/</a:t>
            </a:r>
          </a:p>
        </p:txBody>
      </p:sp>
    </p:spTree>
    <p:extLst>
      <p:ext uri="{BB962C8B-B14F-4D97-AF65-F5344CB8AC3E}">
        <p14:creationId xmlns:p14="http://schemas.microsoft.com/office/powerpoint/2010/main" val="3179035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uc treatment biology.png"/>
          <p:cNvPicPr/>
          <p:nvPr/>
        </p:nvPicPr>
        <p:blipFill>
          <a:blip r:embed="rId3" cstate="print"/>
          <a:stretch>
            <a:fillRect/>
          </a:stretch>
        </p:blipFill>
        <p:spPr>
          <a:xfrm>
            <a:off x="0" y="1282018"/>
            <a:ext cx="9144000" cy="4289521"/>
          </a:xfrm>
          <a:prstGeom prst="rect">
            <a:avLst/>
          </a:prstGeom>
          <a:ln>
            <a:solidFill>
              <a:sysClr val="windowText" lastClr="000000"/>
            </a:solidFill>
          </a:ln>
        </p:spPr>
      </p:pic>
      <p:sp>
        <p:nvSpPr>
          <p:cNvPr id="5" name="Rectangle 4"/>
          <p:cNvSpPr/>
          <p:nvPr/>
        </p:nvSpPr>
        <p:spPr>
          <a:xfrm>
            <a:off x="0" y="0"/>
            <a:ext cx="9144000" cy="12865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0666" tIns="45335" rIns="90666" bIns="45335" rtlCol="0" anchor="ctr"/>
          <a:lstStyle/>
          <a:p>
            <a:pPr algn="ctr" defTabSz="906941"/>
            <a:r>
              <a:rPr lang="en-US" sz="4000" b="1" dirty="0" smtClean="0">
                <a:solidFill>
                  <a:prstClr val="white"/>
                </a:solidFill>
                <a:latin typeface="Comic Sans MS" pitchFamily="66" charset="0"/>
              </a:rPr>
              <a:t>Treatment window for nucs</a:t>
            </a:r>
            <a:endParaRPr lang="en-US" sz="4000" b="1" dirty="0">
              <a:solidFill>
                <a:prstClr val="white"/>
              </a:solidFill>
              <a:latin typeface="Comic Sans MS" pitchFamily="66" charset="0"/>
            </a:endParaRPr>
          </a:p>
        </p:txBody>
      </p:sp>
      <p:sp>
        <p:nvSpPr>
          <p:cNvPr id="6" name="Rectangle 5"/>
          <p:cNvSpPr/>
          <p:nvPr/>
        </p:nvSpPr>
        <p:spPr>
          <a:xfrm>
            <a:off x="0" y="5571460"/>
            <a:ext cx="9144000" cy="12865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0666" tIns="45335" rIns="90666" bIns="45335" rtlCol="0" anchor="ctr"/>
          <a:lstStyle/>
          <a:p>
            <a:pPr algn="ctr" defTabSz="906941"/>
            <a:endParaRPr lang="en-US" dirty="0">
              <a:solidFill>
                <a:prstClr val="white"/>
              </a:solidFill>
            </a:endParaRPr>
          </a:p>
        </p:txBody>
      </p:sp>
    </p:spTree>
    <p:extLst>
      <p:ext uri="{BB962C8B-B14F-4D97-AF65-F5344CB8AC3E}">
        <p14:creationId xmlns:p14="http://schemas.microsoft.com/office/powerpoint/2010/main" val="9500463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3" cstate="print"/>
          <a:srcRect/>
          <a:stretch>
            <a:fillRect/>
          </a:stretch>
        </p:blipFill>
        <p:spPr bwMode="auto">
          <a:xfrm>
            <a:off x="1" y="314325"/>
            <a:ext cx="91440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0" y="533400"/>
            <a:ext cx="91440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srcRect/>
          <a:stretch>
            <a:fillRect/>
          </a:stretch>
        </p:blipFill>
        <p:spPr bwMode="auto">
          <a:xfrm>
            <a:off x="0" y="457200"/>
            <a:ext cx="9144000" cy="60365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0" y="381000"/>
            <a:ext cx="9144000" cy="62562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Randy\Pictures\Article photos\Queens\P1070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0" y="6233578"/>
            <a:ext cx="9144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Doesn’t appear to harm queens</a:t>
            </a:r>
          </a:p>
        </p:txBody>
      </p:sp>
    </p:spTree>
    <p:extLst>
      <p:ext uri="{BB962C8B-B14F-4D97-AF65-F5344CB8AC3E}">
        <p14:creationId xmlns:p14="http://schemas.microsoft.com/office/powerpoint/2010/main" val="10107997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0" y="609600"/>
            <a:ext cx="9220200" cy="3810000"/>
          </a:xfrm>
          <a:prstGeom prst="rect">
            <a:avLst/>
          </a:prstGeom>
          <a:solidFill>
            <a:schemeClr val="bg1"/>
          </a:solidFill>
          <a:ln w="9525">
            <a:noFill/>
            <a:miter lim="800000"/>
            <a:headEnd/>
            <a:tailEnd/>
          </a:ln>
        </p:spPr>
      </p:pic>
      <p:sp>
        <p:nvSpPr>
          <p:cNvPr id="3" name="Text Box 2"/>
          <p:cNvSpPr txBox="1">
            <a:spLocks noChangeArrowheads="1"/>
          </p:cNvSpPr>
          <p:nvPr/>
        </p:nvSpPr>
        <p:spPr bwMode="auto">
          <a:xfrm>
            <a:off x="0" y="4800600"/>
            <a:ext cx="9144000" cy="624422"/>
          </a:xfrm>
          <a:prstGeom prst="rect">
            <a:avLst/>
          </a:prstGeom>
          <a:noFill/>
          <a:ln w="9525">
            <a:noFill/>
            <a:round/>
            <a:headEnd/>
            <a:tailEnd/>
          </a:ln>
        </p:spPr>
        <p:txBody>
          <a:bodyPr wrap="square"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3600" b="1" dirty="0" smtClean="0">
                <a:solidFill>
                  <a:srgbClr val="FFFFFF"/>
                </a:solidFill>
              </a:rPr>
              <a:t>Create a spreadsheet to keep track of dates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51043" y="228600"/>
            <a:ext cx="6096000" cy="1754326"/>
          </a:xfrm>
          <a:prstGeom prst="rect">
            <a:avLst/>
          </a:prstGeom>
          <a:noFill/>
        </p:spPr>
        <p:txBody>
          <a:bodyPr wrap="square" rtlCol="0">
            <a:spAutoFit/>
          </a:bodyPr>
          <a:lstStyle/>
          <a:p>
            <a:pPr algn="ctr"/>
            <a:r>
              <a:rPr lang="en-US" sz="5400" b="1" dirty="0" smtClean="0"/>
              <a:t>Vaporization</a:t>
            </a:r>
          </a:p>
          <a:p>
            <a:pPr algn="ctr"/>
            <a:r>
              <a:rPr lang="en-US" sz="5400" b="1" dirty="0" smtClean="0"/>
              <a:t>(Sublimation)</a:t>
            </a:r>
            <a:endParaRPr lang="en-US" sz="5400" b="1" dirty="0"/>
          </a:p>
        </p:txBody>
      </p:sp>
      <p:pic>
        <p:nvPicPr>
          <p:cNvPr id="6146" name="Picture 2" descr="http://v022o.popscreen.com/eHRzZmdtMTI=_o_oksalk-ast-buharlatirma-aparati-oxalc-acd-vaporz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66988"/>
            <a:ext cx="7844786"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00" y="2162835"/>
            <a:ext cx="3352800" cy="584775"/>
          </a:xfrm>
          <a:prstGeom prst="rect">
            <a:avLst/>
          </a:prstGeom>
          <a:noFill/>
        </p:spPr>
        <p:txBody>
          <a:bodyPr wrap="square" rtlCol="0">
            <a:spAutoFit/>
          </a:bodyPr>
          <a:lstStyle/>
          <a:p>
            <a:pPr algn="ctr"/>
            <a:r>
              <a:rPr lang="en-US" sz="3200" b="1" dirty="0" smtClean="0"/>
              <a:t>A Magic Wand?</a:t>
            </a:r>
            <a:endParaRPr lang="en-US" sz="3200" b="1" dirty="0"/>
          </a:p>
        </p:txBody>
      </p:sp>
      <p:sp>
        <p:nvSpPr>
          <p:cNvPr id="4" name="Rectangle 3"/>
          <p:cNvSpPr/>
          <p:nvPr/>
        </p:nvSpPr>
        <p:spPr>
          <a:xfrm>
            <a:off x="17158" y="6596390"/>
            <a:ext cx="9144000" cy="261610"/>
          </a:xfrm>
          <a:prstGeom prst="rect">
            <a:avLst/>
          </a:prstGeom>
        </p:spPr>
        <p:txBody>
          <a:bodyPr wrap="square">
            <a:spAutoFit/>
          </a:bodyPr>
          <a:lstStyle/>
          <a:p>
            <a:r>
              <a:rPr lang="en-US" sz="1100" dirty="0"/>
              <a:t>http://www.thekidsmovies.com/movies/showmovie/xtsfgm-OKSALK-AST-BUHARLATIRMA-APARATI-OXALC-ACD-VAPORZER-DENEME-GRNTLER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Varrox 12-volt oxalic vaporizer"/>
          <p:cNvPicPr>
            <a:picLocks noChangeAspect="1" noChangeArrowheads="1"/>
          </p:cNvPicPr>
          <p:nvPr/>
        </p:nvPicPr>
        <p:blipFill>
          <a:blip r:embed="rId3" cstate="print"/>
          <a:srcRect/>
          <a:stretch>
            <a:fillRect/>
          </a:stretch>
        </p:blipFill>
        <p:spPr bwMode="auto">
          <a:xfrm>
            <a:off x="-1" y="0"/>
            <a:ext cx="8402077" cy="5029200"/>
          </a:xfrm>
          <a:prstGeom prst="rect">
            <a:avLst/>
          </a:prstGeom>
          <a:noFill/>
        </p:spPr>
      </p:pic>
      <p:sp>
        <p:nvSpPr>
          <p:cNvPr id="4" name="Title 1"/>
          <p:cNvSpPr txBox="1">
            <a:spLocks/>
          </p:cNvSpPr>
          <p:nvPr/>
        </p:nvSpPr>
        <p:spPr>
          <a:xfrm>
            <a:off x="0" y="5257800"/>
            <a:ext cx="9144002" cy="16002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Useful where winter comes on suddenly.</a:t>
            </a:r>
            <a:endParaRPr lang="en-US" sz="2800" b="1" dirty="0">
              <a:solidFill>
                <a:srgbClr val="FFFFFF"/>
              </a:solidFill>
              <a:latin typeface="Comic Sans MS" pitchFamily="66" charset="0"/>
              <a:ea typeface="+mj-ea"/>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5257800"/>
            <a:ext cx="9144002" cy="16002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Simple </a:t>
            </a:r>
            <a:r>
              <a:rPr lang="en-US" sz="2800" b="1" dirty="0" err="1" smtClean="0">
                <a:solidFill>
                  <a:srgbClr val="FFFFFF"/>
                </a:solidFill>
                <a:latin typeface="Comic Sans MS" pitchFamily="66" charset="0"/>
                <a:ea typeface="+mj-ea"/>
              </a:rPr>
              <a:t>Varrox</a:t>
            </a:r>
            <a:r>
              <a:rPr lang="en-US" sz="2800" b="1" dirty="0" smtClean="0">
                <a:solidFill>
                  <a:srgbClr val="FFFFFF"/>
                </a:solidFill>
                <a:latin typeface="Comic Sans MS" pitchFamily="66" charset="0"/>
                <a:ea typeface="+mj-ea"/>
              </a:rPr>
              <a:t> vaporizer.</a:t>
            </a:r>
            <a:endParaRPr lang="en-US" sz="2800" b="1" dirty="0">
              <a:solidFill>
                <a:srgbClr val="FFFFFF"/>
              </a:solidFill>
              <a:latin typeface="Comic Sans MS" pitchFamily="66" charset="0"/>
              <a:ea typeface="+mj-ea"/>
            </a:endParaRPr>
          </a:p>
        </p:txBody>
      </p:sp>
      <p:pic>
        <p:nvPicPr>
          <p:cNvPr id="5122" name="Picture 2" descr="Sublimation of OA treatment on honey bee h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7089830" cy="530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025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0" y="1219200"/>
            <a:ext cx="9144000" cy="923330"/>
          </a:xfrm>
          <a:prstGeom prst="rect">
            <a:avLst/>
          </a:prstGeom>
          <a:noFill/>
        </p:spPr>
        <p:txBody>
          <a:bodyPr wrap="square" rtlCol="0">
            <a:spAutoFit/>
          </a:bodyPr>
          <a:lstStyle/>
          <a:p>
            <a:pPr algn="ctr"/>
            <a:r>
              <a:rPr lang="en-US" sz="5400" b="1" dirty="0" smtClean="0"/>
              <a:t>Safety to Humans</a:t>
            </a:r>
            <a:endParaRPr lang="en-US" sz="54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6" name="Picture 4" descr="http://v006o.popscreen.com/eG0yejA2MTI=_o_oksalk-ast-buhariyla-varroa-mcadeles-oxalc-acd-vaporzer.jpg"/>
          <p:cNvPicPr>
            <a:picLocks noChangeAspect="1" noChangeArrowheads="1"/>
          </p:cNvPicPr>
          <p:nvPr/>
        </p:nvPicPr>
        <p:blipFill>
          <a:blip r:embed="rId3" cstate="print"/>
          <a:srcRect/>
          <a:stretch>
            <a:fillRect/>
          </a:stretch>
        </p:blipFill>
        <p:spPr bwMode="auto">
          <a:xfrm>
            <a:off x="812800" y="0"/>
            <a:ext cx="7518400" cy="5638800"/>
          </a:xfrm>
          <a:prstGeom prst="rect">
            <a:avLst/>
          </a:prstGeom>
          <a:noFill/>
        </p:spPr>
      </p:pic>
      <p:sp>
        <p:nvSpPr>
          <p:cNvPr id="5" name="Title 1"/>
          <p:cNvSpPr txBox="1">
            <a:spLocks/>
          </p:cNvSpPr>
          <p:nvPr/>
        </p:nvSpPr>
        <p:spPr>
          <a:xfrm>
            <a:off x="0" y="5638800"/>
            <a:ext cx="9144000" cy="12192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Vaporized oxalic is dangerous!</a:t>
            </a:r>
            <a:endParaRPr lang="en-US" sz="2800" b="1" dirty="0">
              <a:solidFill>
                <a:srgbClr val="FFFFFF"/>
              </a:solidFill>
              <a:latin typeface="Comic Sans MS" pitchFamily="66" charset="0"/>
              <a:ea typeface="+mj-ea"/>
            </a:endParaRPr>
          </a:p>
          <a:p>
            <a:pPr algn="ctr" defTabSz="406342" fontAlgn="base" hangingPunct="0">
              <a:spcBef>
                <a:spcPct val="0"/>
              </a:spcBef>
              <a:spcAft>
                <a:spcPct val="0"/>
              </a:spcAft>
              <a:buClr>
                <a:srgbClr val="000000"/>
              </a:buClr>
              <a:buSzPct val="100000"/>
              <a:defRPr/>
            </a:pPr>
            <a:r>
              <a:rPr lang="en-US" sz="2800" b="1" dirty="0">
                <a:solidFill>
                  <a:srgbClr val="FFFFFF"/>
                </a:solidFill>
                <a:latin typeface="Comic Sans MS" pitchFamily="66" charset="0"/>
              </a:rPr>
              <a:t>Wear a respirator</a:t>
            </a:r>
            <a:r>
              <a:rPr lang="en-US" sz="2800" b="1" dirty="0" smtClean="0">
                <a:solidFill>
                  <a:srgbClr val="FFFFFF"/>
                </a:solidFill>
                <a:latin typeface="Comic Sans MS" pitchFamily="66" charset="0"/>
              </a:rPr>
              <a:t>.</a:t>
            </a:r>
            <a:endParaRPr lang="en-US" sz="2800" b="1" dirty="0">
              <a:solidFill>
                <a:srgbClr val="FFFFFF"/>
              </a:solidFill>
              <a:latin typeface="Comic Sans MS" pitchFamily="66" charset="0"/>
              <a:ea typeface="+mj-ea"/>
            </a:endParaRPr>
          </a:p>
        </p:txBody>
      </p:sp>
      <p:sp>
        <p:nvSpPr>
          <p:cNvPr id="2" name="Rectangle 1"/>
          <p:cNvSpPr/>
          <p:nvPr/>
        </p:nvSpPr>
        <p:spPr>
          <a:xfrm>
            <a:off x="3727913" y="0"/>
            <a:ext cx="4572000" cy="400110"/>
          </a:xfrm>
          <a:prstGeom prst="rect">
            <a:avLst/>
          </a:prstGeom>
        </p:spPr>
        <p:txBody>
          <a:bodyPr>
            <a:spAutoFit/>
          </a:bodyPr>
          <a:lstStyle/>
          <a:p>
            <a:r>
              <a:rPr lang="en-US" sz="1000" dirty="0">
                <a:solidFill>
                  <a:schemeClr val="bg1"/>
                </a:solidFill>
              </a:rPr>
              <a:t>http://www.dailymotion.com/video/xm2z06_oksalik-asit-buhariyla-varroa-mucadelesi-oxalic-acid-vaporizer_animals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descr="http://beeinformed.org/wp-content/uploads/2014/02/Snapshot-2-2-3-2014-9-54-AM.png"/>
          <p:cNvPicPr>
            <a:picLocks noChangeAspect="1" noChangeArrowheads="1"/>
          </p:cNvPicPr>
          <p:nvPr/>
        </p:nvPicPr>
        <p:blipFill>
          <a:blip r:embed="rId3" cstate="print"/>
          <a:srcRect/>
          <a:stretch>
            <a:fillRect/>
          </a:stretch>
        </p:blipFill>
        <p:spPr bwMode="auto">
          <a:xfrm>
            <a:off x="865623" y="1295400"/>
            <a:ext cx="8278377" cy="6213996"/>
          </a:xfrm>
          <a:prstGeom prst="rect">
            <a:avLst/>
          </a:prstGeom>
          <a:noFill/>
        </p:spPr>
      </p:pic>
      <p:sp>
        <p:nvSpPr>
          <p:cNvPr id="4" name="Title 1"/>
          <p:cNvSpPr txBox="1">
            <a:spLocks/>
          </p:cNvSpPr>
          <p:nvPr/>
        </p:nvSpPr>
        <p:spPr>
          <a:xfrm>
            <a:off x="893378" y="75443"/>
            <a:ext cx="5257801" cy="1905000"/>
          </a:xfrm>
          <a:prstGeom prst="rect">
            <a:avLst/>
          </a:prstGeom>
          <a:solidFill>
            <a:schemeClr val="tx1"/>
          </a:solidFill>
        </p:spPr>
        <p:txBody>
          <a:bodyPr lIns="89680" tIns="44842" rIns="89680" bIns="44842" anchor="ctr"/>
          <a:lstStyle/>
          <a:p>
            <a:pP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Other issues:</a:t>
            </a:r>
          </a:p>
          <a:p>
            <a:pP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Cooked bees</a:t>
            </a:r>
          </a:p>
          <a:p>
            <a:pP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Burnt wood or plastic</a:t>
            </a:r>
          </a:p>
        </p:txBody>
      </p:sp>
      <p:sp>
        <p:nvSpPr>
          <p:cNvPr id="2" name="TextBox 1"/>
          <p:cNvSpPr txBox="1"/>
          <p:nvPr/>
        </p:nvSpPr>
        <p:spPr>
          <a:xfrm>
            <a:off x="4126911" y="6477000"/>
            <a:ext cx="5029200" cy="276999"/>
          </a:xfrm>
          <a:prstGeom prst="rect">
            <a:avLst/>
          </a:prstGeom>
          <a:noFill/>
        </p:spPr>
        <p:txBody>
          <a:bodyPr wrap="square" rtlCol="0">
            <a:spAutoFit/>
          </a:bodyPr>
          <a:lstStyle/>
          <a:p>
            <a:r>
              <a:rPr lang="en-US" sz="1200" dirty="0">
                <a:solidFill>
                  <a:schemeClr val="bg1"/>
                </a:solidFill>
              </a:rPr>
              <a:t>https://beeinformed.org/2014/02/03/oxalic-acid-fogger-demostration/</a:t>
            </a:r>
          </a:p>
        </p:txBody>
      </p:sp>
    </p:spTree>
    <p:extLst>
      <p:ext uri="{BB962C8B-B14F-4D97-AF65-F5344CB8AC3E}">
        <p14:creationId xmlns:p14="http://schemas.microsoft.com/office/powerpoint/2010/main" val="41978945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Randy\Pictures\Article photos\Good bee to brood\P11009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181599" y="5715000"/>
            <a:ext cx="4033047" cy="11430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400" b="1" dirty="0" smtClean="0">
                <a:solidFill>
                  <a:srgbClr val="FFFFFF"/>
                </a:solidFill>
                <a:latin typeface="Comic Sans MS" pitchFamily="66" charset="0"/>
                <a:ea typeface="+mj-ea"/>
              </a:rPr>
              <a:t>Sublimation may be</a:t>
            </a:r>
          </a:p>
          <a:p>
            <a:pPr algn="ctr" defTabSz="406342" fontAlgn="base" hangingPunct="0">
              <a:spcBef>
                <a:spcPct val="0"/>
              </a:spcBef>
              <a:spcAft>
                <a:spcPct val="0"/>
              </a:spcAft>
              <a:buClr>
                <a:srgbClr val="000000"/>
              </a:buClr>
              <a:buSzPct val="100000"/>
              <a:defRPr/>
            </a:pPr>
            <a:r>
              <a:rPr lang="en-US" sz="2400" b="1" dirty="0" smtClean="0">
                <a:solidFill>
                  <a:srgbClr val="FFFFFF"/>
                </a:solidFill>
                <a:latin typeface="Comic Sans MS" pitchFamily="66" charset="0"/>
                <a:ea typeface="+mj-ea"/>
              </a:rPr>
              <a:t>easier on the bees.</a:t>
            </a:r>
            <a:endParaRPr lang="en-US" sz="2400" b="1" dirty="0">
              <a:solidFill>
                <a:srgbClr val="FFFFFF"/>
              </a:solidFill>
              <a:latin typeface="Comic Sans MS" pitchFamily="66" charset="0"/>
              <a:ea typeface="+mj-ea"/>
            </a:endParaRPr>
          </a:p>
        </p:txBody>
      </p:sp>
    </p:spTree>
    <p:extLst>
      <p:ext uri="{BB962C8B-B14F-4D97-AF65-F5344CB8AC3E}">
        <p14:creationId xmlns:p14="http://schemas.microsoft.com/office/powerpoint/2010/main" val="9213210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Soon to be published</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8102618" cy="262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4725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smtClean="0"/>
              <a:t>Dribble vs. Sublimation</a:t>
            </a:r>
            <a:endParaRPr lang="en-US" sz="3200" b="1" dirty="0"/>
          </a:p>
        </p:txBody>
      </p:sp>
      <p:graphicFrame>
        <p:nvGraphicFramePr>
          <p:cNvPr id="6" name="Table 5"/>
          <p:cNvGraphicFramePr>
            <a:graphicFrameLocks noGrp="1"/>
          </p:cNvGraphicFramePr>
          <p:nvPr>
            <p:extLst>
              <p:ext uri="{D42A27DB-BD31-4B8C-83A1-F6EECF244321}">
                <p14:modId xmlns:p14="http://schemas.microsoft.com/office/powerpoint/2010/main" val="1229277625"/>
              </p:ext>
            </p:extLst>
          </p:nvPr>
        </p:nvGraphicFramePr>
        <p:xfrm>
          <a:off x="762000" y="1143000"/>
          <a:ext cx="7696200" cy="4806956"/>
        </p:xfrm>
        <a:graphic>
          <a:graphicData uri="http://schemas.openxmlformats.org/drawingml/2006/table">
            <a:tbl>
              <a:tblPr firstRow="1" bandRow="1">
                <a:tableStyleId>{5C22544A-7EE6-4342-B048-85BDC9FD1C3A}</a:tableStyleId>
              </a:tblPr>
              <a:tblGrid>
                <a:gridCol w="962025"/>
                <a:gridCol w="2886075"/>
                <a:gridCol w="800100"/>
                <a:gridCol w="3048000"/>
              </a:tblGrid>
              <a:tr h="448316">
                <a:tc gridSpan="2">
                  <a:txBody>
                    <a:bodyPr/>
                    <a:lstStyle/>
                    <a:p>
                      <a:pPr algn="ctr"/>
                      <a:r>
                        <a:rPr lang="en-US" sz="2800" dirty="0" smtClean="0">
                          <a:solidFill>
                            <a:schemeClr val="tx1"/>
                          </a:solidFill>
                        </a:rPr>
                        <a:t>Dribble</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2800" dirty="0" smtClean="0">
                          <a:solidFill>
                            <a:schemeClr val="tx1"/>
                          </a:solidFill>
                        </a:rPr>
                        <a:t>Sublimation</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6084">
                <a:tc rowSpan="4">
                  <a:txBody>
                    <a:bodyPr/>
                    <a:lstStyle/>
                    <a:p>
                      <a:r>
                        <a:rPr lang="en-US" b="1" dirty="0" smtClean="0">
                          <a:solidFill>
                            <a:schemeClr val="tx1"/>
                          </a:solidFill>
                        </a:rPr>
                        <a:t>Pros:</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High efficacy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r>
                        <a:rPr lang="en-US" b="1" dirty="0" smtClean="0">
                          <a:solidFill>
                            <a:schemeClr val="tx1"/>
                          </a:solidFill>
                        </a:rPr>
                        <a:t>Pros:</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Perhaps</a:t>
                      </a:r>
                      <a:r>
                        <a:rPr lang="en-US" baseline="0" dirty="0" smtClean="0">
                          <a:solidFill>
                            <a:schemeClr val="tx1"/>
                          </a:solidFill>
                        </a:rPr>
                        <a:t> higher efficacy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aseline="0" dirty="0" smtClean="0">
                          <a:solidFill>
                            <a:schemeClr val="tx1"/>
                          </a:solidFill>
                        </a:rPr>
                        <a:t>Very safe to apply</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No opening</a:t>
                      </a:r>
                      <a:r>
                        <a:rPr lang="en-US" baseline="0" dirty="0" smtClean="0">
                          <a:solidFill>
                            <a:schemeClr val="tx1"/>
                          </a:solidFill>
                        </a:rPr>
                        <a:t> of the hive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Quick</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Can do in freezing weather</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Little</a:t>
                      </a:r>
                      <a:r>
                        <a:rPr lang="en-US" baseline="0" dirty="0" smtClean="0">
                          <a:solidFill>
                            <a:schemeClr val="tx1"/>
                          </a:solidFill>
                        </a:rPr>
                        <a:t> equip needed</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Perhaps gentler to the bees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8316">
                <a:tc>
                  <a:txBody>
                    <a:bodyPr/>
                    <a:lstStyle/>
                    <a:p>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No syrup mixing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8316">
                <a:tc gridSpan="4">
                  <a:txBody>
                    <a:bodyPr/>
                    <a:lstStyle/>
                    <a:p>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2736">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Cons:</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Requires opening hive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Cons:</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Vapor fog is hazardous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rPr>
                        <a:t>May be problematic in freezing weather</a:t>
                      </a:r>
                      <a:endParaRPr lang="en-US"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Requires specialized</a:t>
                      </a:r>
                      <a:r>
                        <a:rPr lang="en-US" baseline="0" dirty="0" smtClean="0">
                          <a:solidFill>
                            <a:schemeClr val="tx1"/>
                          </a:solidFill>
                        </a:rPr>
                        <a:t> vaporizer and energy source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8316">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Easier with helper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Problems with hot tip</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30874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471488"/>
            <a:ext cx="7658100"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06240" y="5699760"/>
            <a:ext cx="2514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8509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457200"/>
            <a:ext cx="78105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91000" y="5699760"/>
            <a:ext cx="2514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344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500063"/>
            <a:ext cx="7839075" cy="58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91000" y="5638800"/>
            <a:ext cx="2514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1538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395288"/>
            <a:ext cx="798195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131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p:cNvSpPr txBox="1"/>
          <p:nvPr/>
        </p:nvSpPr>
        <p:spPr>
          <a:xfrm>
            <a:off x="1447800" y="1219200"/>
            <a:ext cx="6096000" cy="1754326"/>
          </a:xfrm>
          <a:prstGeom prst="rect">
            <a:avLst/>
          </a:prstGeom>
          <a:noFill/>
        </p:spPr>
        <p:txBody>
          <a:bodyPr wrap="square" rtlCol="0">
            <a:spAutoFit/>
          </a:bodyPr>
          <a:lstStyle/>
          <a:p>
            <a:pPr algn="ctr"/>
            <a:r>
              <a:rPr lang="en-US" sz="5400" b="1" dirty="0" smtClean="0"/>
              <a:t>Another application method</a:t>
            </a:r>
            <a:endParaRPr lang="en-US" sz="5400" b="1" dirty="0"/>
          </a:p>
        </p:txBody>
      </p:sp>
    </p:spTree>
    <p:extLst>
      <p:ext uri="{BB962C8B-B14F-4D97-AF65-F5344CB8AC3E}">
        <p14:creationId xmlns:p14="http://schemas.microsoft.com/office/powerpoint/2010/main" val="605978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3" cstate="print"/>
          <a:srcRect/>
          <a:stretch>
            <a:fillRect/>
          </a:stretch>
        </p:blipFill>
        <p:spPr bwMode="auto">
          <a:xfrm>
            <a:off x="0" y="0"/>
            <a:ext cx="9144000" cy="6859441"/>
          </a:xfrm>
          <a:prstGeom prst="rect">
            <a:avLst/>
          </a:prstGeom>
          <a:noFill/>
          <a:ln w="9525">
            <a:noFill/>
            <a:miter lim="800000"/>
            <a:headEnd/>
            <a:tailEnd/>
          </a:ln>
        </p:spPr>
      </p:pic>
      <p:sp>
        <p:nvSpPr>
          <p:cNvPr id="288771" name="Text Box 2"/>
          <p:cNvSpPr txBox="1">
            <a:spLocks noChangeArrowheads="1"/>
          </p:cNvSpPr>
          <p:nvPr/>
        </p:nvSpPr>
        <p:spPr bwMode="auto">
          <a:xfrm>
            <a:off x="977760" y="457200"/>
            <a:ext cx="5045760" cy="967913"/>
          </a:xfrm>
          <a:prstGeom prst="rect">
            <a:avLst/>
          </a:prstGeom>
          <a:noFill/>
          <a:ln w="9525">
            <a:noFill/>
            <a:round/>
            <a:headEnd/>
            <a:tailEnd/>
          </a:ln>
        </p:spPr>
        <p:txBody>
          <a:bodyPr lIns="79962" tIns="68159" rIns="79962" bIns="40001">
            <a:spAutoFit/>
          </a:bodyPr>
          <a:lstStyle/>
          <a:p>
            <a:pPr algn="ctr" defTabSz="405710" fontAlgn="base" hangingPunct="0">
              <a:lnSpc>
                <a:spcPct val="93000"/>
              </a:lnSpc>
              <a:spcBef>
                <a:spcPct val="0"/>
              </a:spcBef>
              <a:spcAft>
                <a:spcPts val="1293"/>
              </a:spcAft>
              <a:buClr>
                <a:srgbClr val="000000"/>
              </a:buClr>
              <a:buSzPct val="100000"/>
              <a:tabLst>
                <a:tab pos="0" algn="l"/>
                <a:tab pos="405710" algn="l"/>
                <a:tab pos="811427" algn="l"/>
                <a:tab pos="1218565" algn="l"/>
                <a:tab pos="1624288" algn="l"/>
                <a:tab pos="2031429" algn="l"/>
                <a:tab pos="2437143" algn="l"/>
                <a:tab pos="2844289" algn="l"/>
                <a:tab pos="3250000" algn="l"/>
                <a:tab pos="3655715" algn="l"/>
                <a:tab pos="4062855" algn="l"/>
                <a:tab pos="4468571" algn="l"/>
                <a:tab pos="4875715" algn="l"/>
                <a:tab pos="5281435" algn="l"/>
                <a:tab pos="5688567" algn="l"/>
                <a:tab pos="6094288" algn="l"/>
                <a:tab pos="6501430" algn="l"/>
                <a:tab pos="6907142" algn="l"/>
                <a:tab pos="7312855" algn="l"/>
                <a:tab pos="7720002" algn="l"/>
                <a:tab pos="8125715" algn="l"/>
              </a:tabLst>
            </a:pPr>
            <a:r>
              <a:rPr lang="en-GB" sz="6000" b="1" i="1" dirty="0" smtClean="0">
                <a:solidFill>
                  <a:srgbClr val="FFFFFF"/>
                </a:solidFill>
              </a:rPr>
              <a:t>Oxalis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4" y="914400"/>
            <a:ext cx="8994928" cy="422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339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Randy\Documents\Varroa\Oxalic\Oxalic strips 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0480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5486400"/>
            <a:ext cx="9144000" cy="1447800"/>
          </a:xfrm>
          <a:prstGeom prst="rect">
            <a:avLst/>
          </a:prstGeom>
          <a:solidFill>
            <a:schemeClr val="tx1"/>
          </a:solidFill>
        </p:spPr>
        <p:txBody>
          <a:bodyPr lIns="89680" tIns="44842" rIns="89680" bIns="44842" anchor="ctr"/>
          <a:lstStyle/>
          <a:p>
            <a:pPr algn="ctr" defTabSz="406342" fontAlgn="base" hangingPunct="0">
              <a:spcBef>
                <a:spcPct val="0"/>
              </a:spcBef>
              <a:spcAft>
                <a:spcPct val="0"/>
              </a:spcAft>
              <a:buClr>
                <a:srgbClr val="000000"/>
              </a:buClr>
              <a:buSzPct val="100000"/>
              <a:defRPr/>
            </a:pPr>
            <a:r>
              <a:rPr lang="en-US" sz="2800" b="1" dirty="0" smtClean="0">
                <a:solidFill>
                  <a:srgbClr val="FFFFFF"/>
                </a:solidFill>
                <a:latin typeface="Comic Sans MS" pitchFamily="66" charset="0"/>
                <a:ea typeface="+mj-ea"/>
              </a:rPr>
              <a:t>Oxalic/</a:t>
            </a:r>
            <a:r>
              <a:rPr lang="en-US" sz="2800" b="1" dirty="0" err="1" smtClean="0">
                <a:solidFill>
                  <a:srgbClr val="FFFFFF"/>
                </a:solidFill>
                <a:latin typeface="Comic Sans MS" pitchFamily="66" charset="0"/>
                <a:ea typeface="+mj-ea"/>
              </a:rPr>
              <a:t>glycerine</a:t>
            </a:r>
            <a:r>
              <a:rPr lang="en-US" sz="2800" b="1" dirty="0" smtClean="0">
                <a:solidFill>
                  <a:srgbClr val="FFFFFF"/>
                </a:solidFill>
                <a:latin typeface="Comic Sans MS" pitchFamily="66" charset="0"/>
                <a:ea typeface="+mj-ea"/>
              </a:rPr>
              <a:t> on cardboard strips.</a:t>
            </a:r>
            <a:endParaRPr lang="en-US" sz="2800" b="1" dirty="0">
              <a:solidFill>
                <a:srgbClr val="FFFFFF"/>
              </a:solidFill>
              <a:latin typeface="Comic Sans MS" pitchFamily="66" charset="0"/>
              <a:ea typeface="+mj-ea"/>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152400" y="762001"/>
            <a:ext cx="8219520" cy="5181599"/>
          </a:xfrm>
        </p:spPr>
        <p:txBody>
          <a:bodyPr/>
          <a:lstStyle/>
          <a:p>
            <a:r>
              <a:rPr lang="en-US" b="1" dirty="0"/>
              <a:t>A Critical Closing Thought</a:t>
            </a:r>
            <a:br>
              <a:rPr lang="en-US" b="1" dirty="0"/>
            </a:br>
            <a:r>
              <a:rPr lang="en-US" b="1" dirty="0" smtClean="0"/>
              <a:t/>
            </a:r>
            <a:br>
              <a:rPr lang="en-US" b="1" dirty="0" smtClean="0"/>
            </a:br>
            <a:r>
              <a:rPr lang="en-US" b="1" dirty="0" smtClean="0"/>
              <a:t>“</a:t>
            </a:r>
            <a:r>
              <a:rPr lang="en-US" sz="3200" dirty="0" smtClean="0"/>
              <a:t>The only way to halt the development of resistance to a certain product is by interrupting its use in the control strategy.” </a:t>
            </a:r>
            <a:br>
              <a:rPr lang="en-US" sz="3200" dirty="0" smtClean="0"/>
            </a:br>
            <a:r>
              <a:rPr lang="en-US" sz="3200" dirty="0" smtClean="0"/>
              <a:t> </a:t>
            </a:r>
            <a:br>
              <a:rPr lang="en-US" sz="3200" dirty="0" smtClean="0"/>
            </a:br>
            <a:r>
              <a:rPr lang="en-US" sz="1600" dirty="0" err="1" smtClean="0"/>
              <a:t>Lodesani</a:t>
            </a:r>
            <a:r>
              <a:rPr lang="en-US" sz="1600" dirty="0" smtClean="0"/>
              <a:t> (2009) Limits of chemotherapy in beekeeping: development of resistance and the problem of residues.</a:t>
            </a:r>
            <a:endParaRPr lang="en-US" sz="1600" b="1" dirty="0" smtClean="0">
              <a:solidFill>
                <a:schemeClr val="tx1"/>
              </a:solidFill>
            </a:endParaRPr>
          </a:p>
        </p:txBody>
      </p:sp>
    </p:spTree>
    <p:extLst>
      <p:ext uri="{BB962C8B-B14F-4D97-AF65-F5344CB8AC3E}">
        <p14:creationId xmlns:p14="http://schemas.microsoft.com/office/powerpoint/2010/main" val="41817979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07574270"/>
              </p:ext>
            </p:extLst>
          </p:nvPr>
        </p:nvGraphicFramePr>
        <p:xfrm>
          <a:off x="456480" y="1600200"/>
          <a:ext cx="8206560" cy="4504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0" y="0"/>
            <a:ext cx="9144000" cy="15948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200" b="1" kern="1200" dirty="0" smtClean="0">
                <a:latin typeface="Comic Sans MS" pitchFamily="66" charset="0"/>
              </a:rPr>
              <a:t>Practice some sort of rotation of treatments</a:t>
            </a:r>
            <a:endParaRPr lang="en-US" sz="3200" b="1" kern="1200" dirty="0">
              <a:latin typeface="Comic Sans MS" pitchFamily="66" charset="0"/>
            </a:endParaRPr>
          </a:p>
        </p:txBody>
      </p:sp>
    </p:spTree>
    <p:extLst>
      <p:ext uri="{BB962C8B-B14F-4D97-AF65-F5344CB8AC3E}">
        <p14:creationId xmlns:p14="http://schemas.microsoft.com/office/powerpoint/2010/main" val="42034230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8562" name="Picture 2" descr="http://1.bp.blogspot.com/_Uy01vX4IXRQ/TA2xui7Xm0I/AAAAAAAAAEE/R6jqVcof9uY/s400/IMG_9293.JPG"/>
          <p:cNvPicPr>
            <a:picLocks noChangeAspect="1" noChangeArrowheads="1"/>
          </p:cNvPicPr>
          <p:nvPr/>
        </p:nvPicPr>
        <p:blipFill>
          <a:blip r:embed="rId3" cstate="print"/>
          <a:srcRect/>
          <a:stretch>
            <a:fillRect/>
          </a:stretch>
        </p:blipFill>
        <p:spPr bwMode="auto">
          <a:xfrm>
            <a:off x="-80366" y="-928725"/>
            <a:ext cx="9191940" cy="6136265"/>
          </a:xfrm>
          <a:prstGeom prst="rect">
            <a:avLst/>
          </a:prstGeom>
          <a:noFill/>
        </p:spPr>
      </p:pic>
      <p:sp>
        <p:nvSpPr>
          <p:cNvPr id="3" name="TextBox 2"/>
          <p:cNvSpPr txBox="1"/>
          <p:nvPr/>
        </p:nvSpPr>
        <p:spPr>
          <a:xfrm>
            <a:off x="0" y="5257823"/>
            <a:ext cx="9144000" cy="2031569"/>
          </a:xfrm>
          <a:prstGeom prst="rect">
            <a:avLst/>
          </a:prstGeom>
          <a:noFill/>
        </p:spPr>
        <p:txBody>
          <a:bodyPr wrap="square" lIns="81126" tIns="40570" rIns="81126" bIns="40570" rtlCol="0">
            <a:spAutoFit/>
          </a:bodyPr>
          <a:lstStyle/>
          <a:p>
            <a:pPr algn="ctr" defTabSz="397554" fontAlgn="base" hangingPunct="0">
              <a:lnSpc>
                <a:spcPct val="150000"/>
              </a:lnSpc>
              <a:spcBef>
                <a:spcPct val="0"/>
              </a:spcBef>
              <a:spcAft>
                <a:spcPct val="0"/>
              </a:spcAft>
              <a:buClr>
                <a:srgbClr val="000000"/>
              </a:buClr>
              <a:buSzPct val="100000"/>
            </a:pPr>
            <a:r>
              <a:rPr lang="en-US" sz="3600" b="1" i="1" dirty="0" smtClean="0">
                <a:solidFill>
                  <a:srgbClr val="FFFFFF"/>
                </a:solidFill>
                <a:latin typeface="Comic Sans MS" pitchFamily="66" charset="0"/>
              </a:rPr>
              <a:t>Happy beekeeping!</a:t>
            </a:r>
          </a:p>
          <a:p>
            <a:pPr algn="ctr" defTabSz="397554" fontAlgn="base" hangingPunct="0">
              <a:lnSpc>
                <a:spcPct val="150000"/>
              </a:lnSpc>
              <a:spcBef>
                <a:spcPct val="0"/>
              </a:spcBef>
              <a:spcAft>
                <a:spcPct val="0"/>
              </a:spcAft>
              <a:buClr>
                <a:srgbClr val="000000"/>
              </a:buClr>
              <a:buSzPct val="100000"/>
            </a:pPr>
            <a:r>
              <a:rPr lang="en-US" sz="2800" b="1" kern="0" dirty="0" smtClean="0">
                <a:solidFill>
                  <a:srgbClr val="FFFFFF"/>
                </a:solidFill>
                <a:latin typeface="Comic Sans MS" pitchFamily="66" charset="0"/>
              </a:rPr>
              <a:t>ScientificBeekeeping.com</a:t>
            </a:r>
          </a:p>
          <a:p>
            <a:pPr algn="ctr" defTabSz="397554" fontAlgn="base" hangingPunct="0">
              <a:lnSpc>
                <a:spcPct val="93000"/>
              </a:lnSpc>
              <a:spcBef>
                <a:spcPct val="0"/>
              </a:spcBef>
              <a:spcAft>
                <a:spcPct val="0"/>
              </a:spcAft>
              <a:buClr>
                <a:srgbClr val="000000"/>
              </a:buClr>
              <a:buSzPct val="100000"/>
            </a:pPr>
            <a:endParaRPr lang="en-US" sz="3300" b="1" dirty="0">
              <a:solidFill>
                <a:srgbClr val="FFFFFF"/>
              </a:solidFill>
              <a:latin typeface="Arial" charset="0"/>
            </a:endParaRPr>
          </a:p>
        </p:txBody>
      </p:sp>
      <p:sp>
        <p:nvSpPr>
          <p:cNvPr id="4" name="TextBox 3"/>
          <p:cNvSpPr txBox="1"/>
          <p:nvPr/>
        </p:nvSpPr>
        <p:spPr>
          <a:xfrm>
            <a:off x="152400" y="5181600"/>
            <a:ext cx="1981199" cy="225048"/>
          </a:xfrm>
          <a:prstGeom prst="rect">
            <a:avLst/>
          </a:prstGeom>
          <a:noFill/>
        </p:spPr>
        <p:txBody>
          <a:bodyPr wrap="square" lIns="81126" tIns="40570" rIns="81126" bIns="40570" rtlCol="0">
            <a:spAutoFit/>
          </a:bodyPr>
          <a:lstStyle/>
          <a:p>
            <a:pPr defTabSz="397554" fontAlgn="base" hangingPunct="0">
              <a:lnSpc>
                <a:spcPct val="93000"/>
              </a:lnSpc>
              <a:spcBef>
                <a:spcPct val="0"/>
              </a:spcBef>
              <a:spcAft>
                <a:spcPct val="0"/>
              </a:spcAft>
              <a:buClr>
                <a:srgbClr val="000000"/>
              </a:buClr>
              <a:buSzPct val="100000"/>
            </a:pPr>
            <a:r>
              <a:rPr lang="en-US" sz="1000" dirty="0">
                <a:latin typeface="Arial" charset="0"/>
              </a:rPr>
              <a:t>Bloom Honey Co</a:t>
            </a:r>
          </a:p>
        </p:txBody>
      </p:sp>
      <p:sp>
        <p:nvSpPr>
          <p:cNvPr id="5" name="TextBox 4"/>
          <p:cNvSpPr txBox="1"/>
          <p:nvPr/>
        </p:nvSpPr>
        <p:spPr>
          <a:xfrm>
            <a:off x="7315200" y="122912"/>
            <a:ext cx="1588752" cy="282771"/>
          </a:xfrm>
          <a:prstGeom prst="rect">
            <a:avLst/>
          </a:prstGeom>
          <a:noFill/>
        </p:spPr>
        <p:txBody>
          <a:bodyPr wrap="square" lIns="81126" tIns="40570" rIns="81126" bIns="40570" rtlCol="0">
            <a:spAutoFit/>
          </a:bodyPr>
          <a:lstStyle/>
          <a:p>
            <a:pPr defTabSz="397554" fontAlgn="base" hangingPunct="0">
              <a:lnSpc>
                <a:spcPct val="93000"/>
              </a:lnSpc>
              <a:spcBef>
                <a:spcPct val="0"/>
              </a:spcBef>
              <a:spcAft>
                <a:spcPct val="0"/>
              </a:spcAft>
              <a:buClr>
                <a:srgbClr val="000000"/>
              </a:buClr>
              <a:buSzPct val="100000"/>
            </a:pPr>
            <a:r>
              <a:rPr lang="en-US" sz="1400" dirty="0">
                <a:solidFill>
                  <a:srgbClr val="FFFFFF"/>
                </a:solidFill>
                <a:latin typeface="Arial" charset="0"/>
              </a:rPr>
              <a:t>Bloom Honey Co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emergencypreparedness.org/wp-content/uploads/2014/11/RHUBARB-PLANT.jpg"/>
          <p:cNvPicPr>
            <a:picLocks noChangeAspect="1" noChangeArrowheads="1"/>
          </p:cNvPicPr>
          <p:nvPr/>
        </p:nvPicPr>
        <p:blipFill>
          <a:blip r:embed="rId3" cstate="print"/>
          <a:srcRect/>
          <a:stretch>
            <a:fillRect/>
          </a:stretch>
        </p:blipFill>
        <p:spPr bwMode="auto">
          <a:xfrm>
            <a:off x="-1" y="0"/>
            <a:ext cx="4673599" cy="3505200"/>
          </a:xfrm>
          <a:prstGeom prst="rect">
            <a:avLst/>
          </a:prstGeom>
          <a:noFill/>
        </p:spPr>
      </p:pic>
      <p:pic>
        <p:nvPicPr>
          <p:cNvPr id="50181" name="Picture 5"/>
          <p:cNvPicPr>
            <a:picLocks noChangeAspect="1" noChangeArrowheads="1"/>
          </p:cNvPicPr>
          <p:nvPr/>
        </p:nvPicPr>
        <p:blipFill>
          <a:blip r:embed="rId4" cstate="print"/>
          <a:srcRect/>
          <a:stretch>
            <a:fillRect/>
          </a:stretch>
        </p:blipFill>
        <p:spPr bwMode="auto">
          <a:xfrm>
            <a:off x="4743450" y="1752600"/>
            <a:ext cx="4400550" cy="4667250"/>
          </a:xfrm>
          <a:prstGeom prst="rect">
            <a:avLst/>
          </a:prstGeom>
          <a:noFill/>
          <a:ln w="9525">
            <a:noFill/>
            <a:miter lim="800000"/>
            <a:headEnd/>
            <a:tailEnd/>
          </a:ln>
        </p:spPr>
      </p:pic>
      <p:sp>
        <p:nvSpPr>
          <p:cNvPr id="5" name="Rectangle 4"/>
          <p:cNvSpPr/>
          <p:nvPr/>
        </p:nvSpPr>
        <p:spPr>
          <a:xfrm>
            <a:off x="6172200" y="6611779"/>
            <a:ext cx="2971800" cy="400110"/>
          </a:xfrm>
          <a:prstGeom prst="rect">
            <a:avLst/>
          </a:prstGeom>
        </p:spPr>
        <p:txBody>
          <a:bodyPr wrap="square">
            <a:spAutoFit/>
          </a:bodyPr>
          <a:lstStyle/>
          <a:p>
            <a:r>
              <a:rPr lang="en-US" sz="1000" dirty="0" smtClean="0">
                <a:solidFill>
                  <a:schemeClr val="bg1"/>
                </a:solidFill>
              </a:rPr>
              <a:t>http://helios.hampshire.edu/~nlNS/mompdfs/oxalicacid.pdf</a:t>
            </a:r>
            <a:endParaRPr lang="en-US" sz="10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6560</TotalTime>
  <Words>2755</Words>
  <Application>Microsoft Office PowerPoint</Application>
  <PresentationFormat>On-screen Show (4:3)</PresentationFormat>
  <Paragraphs>372</Paragraphs>
  <Slides>84</Slides>
  <Notes>81</Notes>
  <HiddenSlides>0</HiddenSlides>
  <MMClips>0</MMClips>
  <ScaleCrop>false</ScaleCrop>
  <HeadingPairs>
    <vt:vector size="4" baseType="variant">
      <vt:variant>
        <vt:lpstr>Theme</vt:lpstr>
      </vt:variant>
      <vt:variant>
        <vt:i4>2</vt:i4>
      </vt:variant>
      <vt:variant>
        <vt:lpstr>Slide Titles</vt:lpstr>
      </vt:variant>
      <vt:variant>
        <vt:i4>84</vt:i4>
      </vt:variant>
    </vt:vector>
  </HeadingPairs>
  <TitlesOfParts>
    <vt:vector size="86" baseType="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Soon to be published</vt:lpstr>
      <vt:lpstr>Dribble vs. Sublimation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Critical Closing Thought  “The only way to halt the development of resistance to a certain product is by interrupting its use in the control strategy.”    Lodesani (2009) Limits of chemotherapy in beekeeping: development of resistance and the problem of residues.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Randy</dc:creator>
  <cp:lastModifiedBy>Randy Oliver</cp:lastModifiedBy>
  <cp:revision>71</cp:revision>
  <dcterms:created xsi:type="dcterms:W3CDTF">2015-08-19T18:27:40Z</dcterms:created>
  <dcterms:modified xsi:type="dcterms:W3CDTF">2016-01-15T14:56:33Z</dcterms:modified>
</cp:coreProperties>
</file>